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4" r:id="rId1"/>
  </p:sldMasterIdLst>
  <p:notesMasterIdLst>
    <p:notesMasterId r:id="rId32"/>
  </p:notesMasterIdLst>
  <p:sldIdLst>
    <p:sldId id="256" r:id="rId2"/>
    <p:sldId id="257" r:id="rId3"/>
    <p:sldId id="258" r:id="rId4"/>
    <p:sldId id="29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91" r:id="rId16"/>
    <p:sldId id="274" r:id="rId17"/>
    <p:sldId id="268" r:id="rId18"/>
    <p:sldId id="269" r:id="rId19"/>
    <p:sldId id="271" r:id="rId20"/>
    <p:sldId id="276" r:id="rId21"/>
    <p:sldId id="277" r:id="rId22"/>
    <p:sldId id="279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</a:lstStyle>
          <a:p>
            <a:fld id="{C04AE9E4-281A-46E2-AE13-36B016E285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9BA3582-5CE3-41BF-B28B-9BD20987D86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0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1AE2CA6-F60C-470A-82BB-71818C3520E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A423EF0-8B6A-4FD9-B297-A2B7235BC06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807733D-5D5D-4D49-806A-A7C2B997393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B0FD0C9-3A24-444F-A2D2-DD7358569A6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FD1D743-F49E-47A7-A974-FDA9433D271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27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61F1A62-3652-432E-A68C-E57E36F2E53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48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52F32E1-E6B0-4F64-A75C-261515CBCBD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5322120-3AA1-40BC-89E4-54B4B19FDE7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496B37E-1A35-4570-A38C-51AA26E2B13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05E041A-A8DF-4D59-AACF-B5C45648B8D9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ACD6D4-D35D-4581-A845-5B78A63D00B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84F3CA7-217B-4A94-9766-99BFDA46719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50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B841AD4-2409-4BEA-B2CB-7971CA812D8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71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4173F10-9E2A-476F-BD2C-AEF16225329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91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59D6C22-5A37-4F0A-9F4B-D13DC8BC4F2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12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F35E148-686A-4B06-A5DD-9E3FDD6DBC6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32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DE8A443-ABEE-4E51-93F3-F0DFBB79D13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52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899866A-EA3E-4D2A-AA42-4103814C0DF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73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734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3F3ED16-DB2A-466C-BE61-2E7D497D0176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93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8816CAC-EC62-4ED2-BA1C-35F1FBE4C4A2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14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27DA416-FE55-4936-BD99-95DA0FBA106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19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EBA0133-2872-45AA-B202-0B83B04C1B3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2F64C3D-F53C-4D51-BB93-7C38B70CC74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DFEFE4A-35F9-4042-96F1-AE16744E7A3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B548C9A-98F5-4986-A84D-3E9F9B72890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ED40C14-15FD-45D3-8623-4574E6D878D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D267312-62EF-4C14-820F-06432BB4470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F105C8-FCBA-4C46-88EE-657028C1452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05C8-FCBA-4C46-88EE-657028C145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AF105C8-FCBA-4C46-88EE-657028C1452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AF105C8-FCBA-4C46-88EE-657028C1452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F105C8-FCBA-4C46-88EE-657028C1452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05C8-FCBA-4C46-88EE-657028C1452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AF105C8-FCBA-4C46-88EE-657028C1452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AF105C8-FCBA-4C46-88EE-657028C145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F105C8-FCBA-4C46-88EE-657028C145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F105C8-FCBA-4C46-88EE-657028C1452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AF105C8-FCBA-4C46-88EE-657028C1452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F105C8-FCBA-4C46-88EE-657028C1452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44525" y="981075"/>
            <a:ext cx="7772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ДНК </a:t>
            </a:r>
            <a:r>
              <a:rPr lang="ru-RU" alt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секвенирлеу</a:t>
            </a:r>
            <a:r>
              <a:rPr lang="ru-RU" alt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205038"/>
            <a:ext cx="4668837" cy="350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20605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k-KZ" altLang="en-US" sz="2400" dirty="0" smtClean="0">
                <a:latin typeface="Calibri" panose="020F0502020204030204" pitchFamily="34" charset="0"/>
              </a:rPr>
              <a:t>ДНК-ның толық нуклеотидті реттілігін анықтау үшін көп мөлшерде бірдей ДНК-молекулалары қажет. </a:t>
            </a:r>
          </a:p>
          <a:p>
            <a:pPr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k-KZ" altLang="en-US" sz="2400" dirty="0" smtClean="0">
                <a:latin typeface="Calibri" panose="020F0502020204030204" pitchFamily="34" charset="0"/>
              </a:rPr>
              <a:t>Әр тізбектің 5’ немесе 3’ ұшына радиоактивті белгі енгізеді. </a:t>
            </a:r>
          </a:p>
          <a:p>
            <a:pPr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k-KZ" altLang="en-US" sz="2400" dirty="0" smtClean="0">
                <a:latin typeface="Calibri" panose="020F0502020204030204" pitchFamily="34" charset="0"/>
              </a:rPr>
              <a:t>ДНК-ны балкытып, біртізбекті ДНК бөлініп алынады.</a:t>
            </a:r>
          </a:p>
          <a:p>
            <a:pPr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k-KZ" altLang="en-US" sz="2400" dirty="0" smtClean="0">
                <a:latin typeface="Calibri" panose="020F0502020204030204" pitchFamily="34" charset="0"/>
              </a:rPr>
              <a:t>Әр пробиркаға 1 немесе 2 белгілі азоттық негіздерді арнайы бұзатын химиялық реагент қосылады.</a:t>
            </a:r>
          </a:p>
          <a:p>
            <a:pPr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k-KZ" altLang="en-US" sz="2400" dirty="0" smtClean="0">
                <a:latin typeface="Calibri" panose="020F0502020204030204" pitchFamily="34" charset="0"/>
              </a:rPr>
              <a:t>Нәтижесінде осы нуклеотид орналасқан жерде ДНК тізбегі бұзылады.</a:t>
            </a:r>
          </a:p>
          <a:p>
            <a:pPr marL="341313" algn="just" eaLnBrk="1" hangingPunct="1">
              <a:spcBef>
                <a:spcPts val="600"/>
              </a:spcBef>
              <a:buSzPct val="100000"/>
              <a:defRPr/>
            </a:pPr>
            <a:endParaRPr lang="kk-KZ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4400" dirty="0">
                <a:solidFill>
                  <a:srgbClr val="C00000"/>
                </a:solidFill>
                <a:latin typeface="Calibri" pitchFamily="32" charset="0"/>
              </a:rPr>
              <a:t>Максам және Гильберттің химиялық әдісі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79425" y="1844675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 algn="just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 altLang="en-US" sz="2800">
                <a:solidFill>
                  <a:srgbClr val="000000"/>
                </a:solidFill>
                <a:latin typeface="Calibri" pitchFamily="32" charset="0"/>
              </a:rPr>
              <a:t>Ұзындықтары әртүрлі біртізбекті ДНК-ның радиоактивті белгімен белгіленген фрагменттер қоспасы түзіледі.</a:t>
            </a:r>
          </a:p>
          <a:p>
            <a:pPr marL="339725" indent="-339725" algn="just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kk-KZ" altLang="en-US" sz="2800">
              <a:solidFill>
                <a:srgbClr val="000000"/>
              </a:solidFill>
              <a:latin typeface="Calibri" pitchFamily="32" charset="0"/>
            </a:endParaRPr>
          </a:p>
          <a:p>
            <a:pPr marL="339725" indent="-339725" algn="just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 altLang="en-US" sz="2800">
                <a:solidFill>
                  <a:srgbClr val="000000"/>
                </a:solidFill>
                <a:latin typeface="Calibri" pitchFamily="32" charset="0"/>
              </a:rPr>
              <a:t>Келесі сатыда қоспадағы компоненнтерді полиакриламидті электрофорезде бөледі. 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79425" y="4762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3600" dirty="0">
                <a:solidFill>
                  <a:srgbClr val="C00000"/>
                </a:solidFill>
                <a:latin typeface="Calibri" pitchFamily="32" charset="0"/>
              </a:rPr>
              <a:t>Максам және Гильберттің химиялық әдісі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752600" y="2063750"/>
            <a:ext cx="5332413" cy="327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736725" y="827088"/>
            <a:ext cx="5332413" cy="327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1736725" y="2733675"/>
            <a:ext cx="512763" cy="4762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736725" y="3163888"/>
            <a:ext cx="1076325" cy="4762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1736725" y="3348038"/>
            <a:ext cx="717550" cy="46037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1943100" y="1470025"/>
            <a:ext cx="522288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1981200" y="1549400"/>
            <a:ext cx="33972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200" b="1">
                <a:solidFill>
                  <a:srgbClr val="000000"/>
                </a:solidFill>
              </a:rPr>
              <a:t>DMS</a:t>
            </a:r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2198688" y="2635250"/>
            <a:ext cx="282575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2273300" y="2679700"/>
            <a:ext cx="128588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1992313" y="2817813"/>
            <a:ext cx="282575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588" name="Rectangle 11"/>
          <p:cNvSpPr>
            <a:spLocks noChangeArrowheads="1"/>
          </p:cNvSpPr>
          <p:nvPr/>
        </p:nvSpPr>
        <p:spPr bwMode="auto">
          <a:xfrm>
            <a:off x="2762250" y="3063875"/>
            <a:ext cx="282575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589" name="Rectangle 12"/>
          <p:cNvSpPr>
            <a:spLocks noChangeArrowheads="1"/>
          </p:cNvSpPr>
          <p:nvPr/>
        </p:nvSpPr>
        <p:spPr bwMode="auto">
          <a:xfrm>
            <a:off x="2836863" y="3108325"/>
            <a:ext cx="128587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590" name="Rectangle 13"/>
          <p:cNvSpPr>
            <a:spLocks noChangeArrowheads="1"/>
          </p:cNvSpPr>
          <p:nvPr/>
        </p:nvSpPr>
        <p:spPr bwMode="auto">
          <a:xfrm>
            <a:off x="2401888" y="3248025"/>
            <a:ext cx="282575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591" name="Rectangle 14"/>
          <p:cNvSpPr>
            <a:spLocks noChangeArrowheads="1"/>
          </p:cNvSpPr>
          <p:nvPr/>
        </p:nvSpPr>
        <p:spPr bwMode="auto">
          <a:xfrm>
            <a:off x="2478088" y="3292475"/>
            <a:ext cx="128587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592" name="AutoShape 15"/>
          <p:cNvSpPr>
            <a:spLocks noChangeArrowheads="1"/>
          </p:cNvSpPr>
          <p:nvPr/>
        </p:nvSpPr>
        <p:spPr bwMode="auto">
          <a:xfrm>
            <a:off x="1633538" y="2635250"/>
            <a:ext cx="153987" cy="184150"/>
          </a:xfrm>
          <a:custGeom>
            <a:avLst/>
            <a:gdLst>
              <a:gd name="T0" fmla="*/ 2147483646 w 193"/>
              <a:gd name="T1" fmla="*/ 2147483646 h 231"/>
              <a:gd name="T2" fmla="*/ 2147483646 w 193"/>
              <a:gd name="T3" fmla="*/ 2147483646 h 231"/>
              <a:gd name="T4" fmla="*/ 2147483646 w 193"/>
              <a:gd name="T5" fmla="*/ 2147483646 h 231"/>
              <a:gd name="T6" fmla="*/ 2147483646 w 193"/>
              <a:gd name="T7" fmla="*/ 2147483646 h 231"/>
              <a:gd name="T8" fmla="*/ 2147483646 w 193"/>
              <a:gd name="T9" fmla="*/ 2147483646 h 231"/>
              <a:gd name="T10" fmla="*/ 0 w 193"/>
              <a:gd name="T11" fmla="*/ 2147483646 h 231"/>
              <a:gd name="T12" fmla="*/ 2147483646 w 193"/>
              <a:gd name="T13" fmla="*/ 2147483646 h 231"/>
              <a:gd name="T14" fmla="*/ 2147483646 w 193"/>
              <a:gd name="T15" fmla="*/ 2147483646 h 231"/>
              <a:gd name="T16" fmla="*/ 2147483646 w 193"/>
              <a:gd name="T17" fmla="*/ 2147483646 h 231"/>
              <a:gd name="T18" fmla="*/ 2147483646 w 193"/>
              <a:gd name="T19" fmla="*/ 2147483646 h 231"/>
              <a:gd name="T20" fmla="*/ 2147483646 w 193"/>
              <a:gd name="T21" fmla="*/ 2147483646 h 231"/>
              <a:gd name="T22" fmla="*/ 2147483646 w 193"/>
              <a:gd name="T23" fmla="*/ 2147483646 h 231"/>
              <a:gd name="T24" fmla="*/ 2147483646 w 193"/>
              <a:gd name="T25" fmla="*/ 2147483646 h 231"/>
              <a:gd name="T26" fmla="*/ 2147483646 w 193"/>
              <a:gd name="T27" fmla="*/ 2147483646 h 231"/>
              <a:gd name="T28" fmla="*/ 2147483646 w 193"/>
              <a:gd name="T29" fmla="*/ 2147483646 h 231"/>
              <a:gd name="T30" fmla="*/ 2147483646 w 193"/>
              <a:gd name="T31" fmla="*/ 2147483646 h 231"/>
              <a:gd name="T32" fmla="*/ 2147483646 w 193"/>
              <a:gd name="T33" fmla="*/ 2147483646 h 231"/>
              <a:gd name="T34" fmla="*/ 2147483646 w 193"/>
              <a:gd name="T35" fmla="*/ 2147483646 h 231"/>
              <a:gd name="T36" fmla="*/ 2147483646 w 193"/>
              <a:gd name="T37" fmla="*/ 2147483646 h 231"/>
              <a:gd name="T38" fmla="*/ 2147483646 w 193"/>
              <a:gd name="T39" fmla="*/ 2147483646 h 231"/>
              <a:gd name="T40" fmla="*/ 2147483646 w 193"/>
              <a:gd name="T41" fmla="*/ 2147483646 h 231"/>
              <a:gd name="T42" fmla="*/ 2147483646 w 193"/>
              <a:gd name="T43" fmla="*/ 2147483646 h 231"/>
              <a:gd name="T44" fmla="*/ 2147483646 w 193"/>
              <a:gd name="T45" fmla="*/ 2147483646 h 231"/>
              <a:gd name="T46" fmla="*/ 2147483646 w 193"/>
              <a:gd name="T47" fmla="*/ 0 h 231"/>
              <a:gd name="T48" fmla="*/ 2147483646 w 193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1"/>
              <a:gd name="T77" fmla="*/ 193 w 193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1">
                <a:moveTo>
                  <a:pt x="97" y="62"/>
                </a:moveTo>
                <a:lnTo>
                  <a:pt x="75" y="24"/>
                </a:lnTo>
                <a:lnTo>
                  <a:pt x="65" y="67"/>
                </a:lnTo>
                <a:lnTo>
                  <a:pt x="3" y="24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1" y="156"/>
                </a:lnTo>
                <a:lnTo>
                  <a:pt x="51" y="149"/>
                </a:lnTo>
                <a:lnTo>
                  <a:pt x="42" y="188"/>
                </a:lnTo>
                <a:lnTo>
                  <a:pt x="69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1"/>
                </a:lnTo>
                <a:lnTo>
                  <a:pt x="126" y="154"/>
                </a:lnTo>
                <a:lnTo>
                  <a:pt x="162" y="193"/>
                </a:lnTo>
                <a:lnTo>
                  <a:pt x="151" y="138"/>
                </a:lnTo>
                <a:lnTo>
                  <a:pt x="193" y="142"/>
                </a:lnTo>
                <a:lnTo>
                  <a:pt x="157" y="111"/>
                </a:lnTo>
                <a:lnTo>
                  <a:pt x="189" y="87"/>
                </a:lnTo>
                <a:lnTo>
                  <a:pt x="149" y="78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593" name="Group 16"/>
          <p:cNvGrpSpPr>
            <a:grpSpLocks/>
          </p:cNvGrpSpPr>
          <p:nvPr/>
        </p:nvGrpSpPr>
        <p:grpSpPr bwMode="auto">
          <a:xfrm>
            <a:off x="1633538" y="2819400"/>
            <a:ext cx="561975" cy="239713"/>
            <a:chOff x="1029" y="1776"/>
            <a:chExt cx="354" cy="151"/>
          </a:xfrm>
        </p:grpSpPr>
        <p:sp>
          <p:nvSpPr>
            <p:cNvPr id="24704" name="Rectangle 17"/>
            <p:cNvSpPr>
              <a:spLocks noChangeArrowheads="1"/>
            </p:cNvSpPr>
            <p:nvPr/>
          </p:nvSpPr>
          <p:spPr bwMode="auto">
            <a:xfrm>
              <a:off x="1094" y="1838"/>
              <a:ext cx="192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 altLang="en-US"/>
            </a:p>
          </p:txBody>
        </p:sp>
        <p:sp>
          <p:nvSpPr>
            <p:cNvPr id="24705" name="Rectangle 18"/>
            <p:cNvSpPr>
              <a:spLocks noChangeArrowheads="1"/>
            </p:cNvSpPr>
            <p:nvPr/>
          </p:nvSpPr>
          <p:spPr bwMode="auto">
            <a:xfrm>
              <a:off x="1303" y="1803"/>
              <a:ext cx="80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sz="13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24706" name="AutoShape 19"/>
            <p:cNvSpPr>
              <a:spLocks noChangeArrowheads="1"/>
            </p:cNvSpPr>
            <p:nvPr/>
          </p:nvSpPr>
          <p:spPr bwMode="auto">
            <a:xfrm>
              <a:off x="1029" y="1776"/>
              <a:ext cx="95" cy="113"/>
            </a:xfrm>
            <a:custGeom>
              <a:avLst/>
              <a:gdLst>
                <a:gd name="T0" fmla="*/ 3 w 193"/>
                <a:gd name="T1" fmla="*/ 1 h 232"/>
                <a:gd name="T2" fmla="*/ 2 w 193"/>
                <a:gd name="T3" fmla="*/ 0 h 232"/>
                <a:gd name="T4" fmla="*/ 2 w 193"/>
                <a:gd name="T5" fmla="*/ 2 h 232"/>
                <a:gd name="T6" fmla="*/ 0 w 193"/>
                <a:gd name="T7" fmla="*/ 0 h 232"/>
                <a:gd name="T8" fmla="*/ 1 w 193"/>
                <a:gd name="T9" fmla="*/ 2 h 232"/>
                <a:gd name="T10" fmla="*/ 0 w 193"/>
                <a:gd name="T11" fmla="*/ 2 h 232"/>
                <a:gd name="T12" fmla="*/ 1 w 193"/>
                <a:gd name="T13" fmla="*/ 3 h 232"/>
                <a:gd name="T14" fmla="*/ 0 w 193"/>
                <a:gd name="T15" fmla="*/ 4 h 232"/>
                <a:gd name="T16" fmla="*/ 1 w 193"/>
                <a:gd name="T17" fmla="*/ 4 h 232"/>
                <a:gd name="T18" fmla="*/ 1 w 193"/>
                <a:gd name="T19" fmla="*/ 5 h 232"/>
                <a:gd name="T20" fmla="*/ 2 w 193"/>
                <a:gd name="T21" fmla="*/ 4 h 232"/>
                <a:gd name="T22" fmla="*/ 2 w 193"/>
                <a:gd name="T23" fmla="*/ 6 h 232"/>
                <a:gd name="T24" fmla="*/ 2 w 193"/>
                <a:gd name="T25" fmla="*/ 4 h 232"/>
                <a:gd name="T26" fmla="*/ 3 w 193"/>
                <a:gd name="T27" fmla="*/ 6 h 232"/>
                <a:gd name="T28" fmla="*/ 3 w 193"/>
                <a:gd name="T29" fmla="*/ 4 h 232"/>
                <a:gd name="T30" fmla="*/ 4 w 193"/>
                <a:gd name="T31" fmla="*/ 5 h 232"/>
                <a:gd name="T32" fmla="*/ 4 w 193"/>
                <a:gd name="T33" fmla="*/ 4 h 232"/>
                <a:gd name="T34" fmla="*/ 5 w 193"/>
                <a:gd name="T35" fmla="*/ 4 h 232"/>
                <a:gd name="T36" fmla="*/ 4 w 193"/>
                <a:gd name="T37" fmla="*/ 3 h 232"/>
                <a:gd name="T38" fmla="*/ 5 w 193"/>
                <a:gd name="T39" fmla="*/ 2 h 232"/>
                <a:gd name="T40" fmla="*/ 4 w 193"/>
                <a:gd name="T41" fmla="*/ 2 h 232"/>
                <a:gd name="T42" fmla="*/ 5 w 193"/>
                <a:gd name="T43" fmla="*/ 1 h 232"/>
                <a:gd name="T44" fmla="*/ 3 w 193"/>
                <a:gd name="T45" fmla="*/ 1 h 232"/>
                <a:gd name="T46" fmla="*/ 3 w 193"/>
                <a:gd name="T47" fmla="*/ 0 h 232"/>
                <a:gd name="T48" fmla="*/ 3 w 193"/>
                <a:gd name="T49" fmla="*/ 1 h 2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3"/>
                <a:gd name="T76" fmla="*/ 0 h 232"/>
                <a:gd name="T77" fmla="*/ 193 w 193"/>
                <a:gd name="T78" fmla="*/ 232 h 2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3" h="232">
                  <a:moveTo>
                    <a:pt x="97" y="63"/>
                  </a:moveTo>
                  <a:lnTo>
                    <a:pt x="75" y="25"/>
                  </a:lnTo>
                  <a:lnTo>
                    <a:pt x="65" y="67"/>
                  </a:lnTo>
                  <a:lnTo>
                    <a:pt x="3" y="25"/>
                  </a:lnTo>
                  <a:lnTo>
                    <a:pt x="41" y="82"/>
                  </a:lnTo>
                  <a:lnTo>
                    <a:pt x="0" y="92"/>
                  </a:lnTo>
                  <a:lnTo>
                    <a:pt x="33" y="127"/>
                  </a:lnTo>
                  <a:lnTo>
                    <a:pt x="1" y="156"/>
                  </a:lnTo>
                  <a:lnTo>
                    <a:pt x="51" y="150"/>
                  </a:lnTo>
                  <a:lnTo>
                    <a:pt x="42" y="189"/>
                  </a:lnTo>
                  <a:lnTo>
                    <a:pt x="69" y="168"/>
                  </a:lnTo>
                  <a:lnTo>
                    <a:pt x="75" y="232"/>
                  </a:lnTo>
                  <a:lnTo>
                    <a:pt x="95" y="159"/>
                  </a:lnTo>
                  <a:lnTo>
                    <a:pt x="118" y="212"/>
                  </a:lnTo>
                  <a:lnTo>
                    <a:pt x="126" y="154"/>
                  </a:lnTo>
                  <a:lnTo>
                    <a:pt x="162" y="194"/>
                  </a:lnTo>
                  <a:lnTo>
                    <a:pt x="151" y="138"/>
                  </a:lnTo>
                  <a:lnTo>
                    <a:pt x="193" y="143"/>
                  </a:lnTo>
                  <a:lnTo>
                    <a:pt x="157" y="112"/>
                  </a:lnTo>
                  <a:lnTo>
                    <a:pt x="189" y="87"/>
                  </a:lnTo>
                  <a:lnTo>
                    <a:pt x="149" y="79"/>
                  </a:lnTo>
                  <a:lnTo>
                    <a:pt x="164" y="48"/>
                  </a:lnTo>
                  <a:lnTo>
                    <a:pt x="126" y="58"/>
                  </a:lnTo>
                  <a:lnTo>
                    <a:pt x="129" y="0"/>
                  </a:lnTo>
                  <a:lnTo>
                    <a:pt x="97" y="63"/>
                  </a:lnTo>
                  <a:close/>
                </a:path>
              </a:pathLst>
            </a:custGeom>
            <a:solidFill>
              <a:srgbClr val="00CC99"/>
            </a:solidFill>
            <a:ln w="792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94" name="AutoShape 20"/>
          <p:cNvSpPr>
            <a:spLocks noChangeArrowheads="1"/>
          </p:cNvSpPr>
          <p:nvPr/>
        </p:nvSpPr>
        <p:spPr bwMode="auto">
          <a:xfrm>
            <a:off x="1633538" y="3063875"/>
            <a:ext cx="153987" cy="185738"/>
          </a:xfrm>
          <a:custGeom>
            <a:avLst/>
            <a:gdLst>
              <a:gd name="T0" fmla="*/ 2147483646 w 193"/>
              <a:gd name="T1" fmla="*/ 2147483646 h 233"/>
              <a:gd name="T2" fmla="*/ 2147483646 w 193"/>
              <a:gd name="T3" fmla="*/ 2147483646 h 233"/>
              <a:gd name="T4" fmla="*/ 2147483646 w 193"/>
              <a:gd name="T5" fmla="*/ 2147483646 h 233"/>
              <a:gd name="T6" fmla="*/ 2147483646 w 193"/>
              <a:gd name="T7" fmla="*/ 2147483646 h 233"/>
              <a:gd name="T8" fmla="*/ 2147483646 w 193"/>
              <a:gd name="T9" fmla="*/ 2147483646 h 233"/>
              <a:gd name="T10" fmla="*/ 0 w 193"/>
              <a:gd name="T11" fmla="*/ 2147483646 h 233"/>
              <a:gd name="T12" fmla="*/ 2147483646 w 193"/>
              <a:gd name="T13" fmla="*/ 2147483646 h 233"/>
              <a:gd name="T14" fmla="*/ 2147483646 w 193"/>
              <a:gd name="T15" fmla="*/ 2147483646 h 233"/>
              <a:gd name="T16" fmla="*/ 2147483646 w 193"/>
              <a:gd name="T17" fmla="*/ 2147483646 h 233"/>
              <a:gd name="T18" fmla="*/ 2147483646 w 193"/>
              <a:gd name="T19" fmla="*/ 2147483646 h 233"/>
              <a:gd name="T20" fmla="*/ 2147483646 w 193"/>
              <a:gd name="T21" fmla="*/ 2147483646 h 233"/>
              <a:gd name="T22" fmla="*/ 2147483646 w 193"/>
              <a:gd name="T23" fmla="*/ 2147483646 h 233"/>
              <a:gd name="T24" fmla="*/ 2147483646 w 193"/>
              <a:gd name="T25" fmla="*/ 2147483646 h 233"/>
              <a:gd name="T26" fmla="*/ 2147483646 w 193"/>
              <a:gd name="T27" fmla="*/ 2147483646 h 233"/>
              <a:gd name="T28" fmla="*/ 2147483646 w 193"/>
              <a:gd name="T29" fmla="*/ 2147483646 h 233"/>
              <a:gd name="T30" fmla="*/ 2147483646 w 193"/>
              <a:gd name="T31" fmla="*/ 2147483646 h 233"/>
              <a:gd name="T32" fmla="*/ 2147483646 w 193"/>
              <a:gd name="T33" fmla="*/ 2147483646 h 233"/>
              <a:gd name="T34" fmla="*/ 2147483646 w 193"/>
              <a:gd name="T35" fmla="*/ 2147483646 h 233"/>
              <a:gd name="T36" fmla="*/ 2147483646 w 193"/>
              <a:gd name="T37" fmla="*/ 2147483646 h 233"/>
              <a:gd name="T38" fmla="*/ 2147483646 w 193"/>
              <a:gd name="T39" fmla="*/ 2147483646 h 233"/>
              <a:gd name="T40" fmla="*/ 2147483646 w 193"/>
              <a:gd name="T41" fmla="*/ 2147483646 h 233"/>
              <a:gd name="T42" fmla="*/ 2147483646 w 193"/>
              <a:gd name="T43" fmla="*/ 2147483646 h 233"/>
              <a:gd name="T44" fmla="*/ 2147483646 w 193"/>
              <a:gd name="T45" fmla="*/ 2147483646 h 233"/>
              <a:gd name="T46" fmla="*/ 2147483646 w 193"/>
              <a:gd name="T47" fmla="*/ 0 h 233"/>
              <a:gd name="T48" fmla="*/ 2147483646 w 193"/>
              <a:gd name="T49" fmla="*/ 2147483646 h 2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3"/>
              <a:gd name="T77" fmla="*/ 193 w 193"/>
              <a:gd name="T78" fmla="*/ 233 h 2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3">
                <a:moveTo>
                  <a:pt x="97" y="62"/>
                </a:moveTo>
                <a:lnTo>
                  <a:pt x="75" y="24"/>
                </a:lnTo>
                <a:lnTo>
                  <a:pt x="65" y="69"/>
                </a:lnTo>
                <a:lnTo>
                  <a:pt x="3" y="24"/>
                </a:lnTo>
                <a:lnTo>
                  <a:pt x="41" y="82"/>
                </a:lnTo>
                <a:lnTo>
                  <a:pt x="0" y="93"/>
                </a:lnTo>
                <a:lnTo>
                  <a:pt x="33" y="126"/>
                </a:lnTo>
                <a:lnTo>
                  <a:pt x="1" y="157"/>
                </a:lnTo>
                <a:lnTo>
                  <a:pt x="51" y="151"/>
                </a:lnTo>
                <a:lnTo>
                  <a:pt x="42" y="190"/>
                </a:lnTo>
                <a:lnTo>
                  <a:pt x="69" y="169"/>
                </a:lnTo>
                <a:lnTo>
                  <a:pt x="75" y="233"/>
                </a:lnTo>
                <a:lnTo>
                  <a:pt x="95" y="161"/>
                </a:lnTo>
                <a:lnTo>
                  <a:pt x="118" y="213"/>
                </a:lnTo>
                <a:lnTo>
                  <a:pt x="126" y="156"/>
                </a:lnTo>
                <a:lnTo>
                  <a:pt x="162" y="195"/>
                </a:lnTo>
                <a:lnTo>
                  <a:pt x="151" y="139"/>
                </a:lnTo>
                <a:lnTo>
                  <a:pt x="193" y="143"/>
                </a:lnTo>
                <a:lnTo>
                  <a:pt x="157" y="113"/>
                </a:lnTo>
                <a:lnTo>
                  <a:pt x="189" y="87"/>
                </a:lnTo>
                <a:lnTo>
                  <a:pt x="149" y="79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5" name="AutoShape 21"/>
          <p:cNvSpPr>
            <a:spLocks noChangeArrowheads="1"/>
          </p:cNvSpPr>
          <p:nvPr/>
        </p:nvSpPr>
        <p:spPr bwMode="auto">
          <a:xfrm>
            <a:off x="1633538" y="3309938"/>
            <a:ext cx="153987" cy="184150"/>
          </a:xfrm>
          <a:custGeom>
            <a:avLst/>
            <a:gdLst>
              <a:gd name="T0" fmla="*/ 2147483646 w 193"/>
              <a:gd name="T1" fmla="*/ 2147483646 h 232"/>
              <a:gd name="T2" fmla="*/ 2147483646 w 193"/>
              <a:gd name="T3" fmla="*/ 2147483646 h 232"/>
              <a:gd name="T4" fmla="*/ 2147483646 w 193"/>
              <a:gd name="T5" fmla="*/ 2147483646 h 232"/>
              <a:gd name="T6" fmla="*/ 2147483646 w 193"/>
              <a:gd name="T7" fmla="*/ 2147483646 h 232"/>
              <a:gd name="T8" fmla="*/ 2147483646 w 193"/>
              <a:gd name="T9" fmla="*/ 2147483646 h 232"/>
              <a:gd name="T10" fmla="*/ 0 w 193"/>
              <a:gd name="T11" fmla="*/ 2147483646 h 232"/>
              <a:gd name="T12" fmla="*/ 2147483646 w 193"/>
              <a:gd name="T13" fmla="*/ 2147483646 h 232"/>
              <a:gd name="T14" fmla="*/ 2147483646 w 193"/>
              <a:gd name="T15" fmla="*/ 2147483646 h 232"/>
              <a:gd name="T16" fmla="*/ 2147483646 w 193"/>
              <a:gd name="T17" fmla="*/ 2147483646 h 232"/>
              <a:gd name="T18" fmla="*/ 2147483646 w 193"/>
              <a:gd name="T19" fmla="*/ 2147483646 h 232"/>
              <a:gd name="T20" fmla="*/ 2147483646 w 193"/>
              <a:gd name="T21" fmla="*/ 2147483646 h 232"/>
              <a:gd name="T22" fmla="*/ 2147483646 w 193"/>
              <a:gd name="T23" fmla="*/ 2147483646 h 232"/>
              <a:gd name="T24" fmla="*/ 2147483646 w 193"/>
              <a:gd name="T25" fmla="*/ 2147483646 h 232"/>
              <a:gd name="T26" fmla="*/ 2147483646 w 193"/>
              <a:gd name="T27" fmla="*/ 2147483646 h 232"/>
              <a:gd name="T28" fmla="*/ 2147483646 w 193"/>
              <a:gd name="T29" fmla="*/ 2147483646 h 232"/>
              <a:gd name="T30" fmla="*/ 2147483646 w 193"/>
              <a:gd name="T31" fmla="*/ 2147483646 h 232"/>
              <a:gd name="T32" fmla="*/ 2147483646 w 193"/>
              <a:gd name="T33" fmla="*/ 2147483646 h 232"/>
              <a:gd name="T34" fmla="*/ 2147483646 w 193"/>
              <a:gd name="T35" fmla="*/ 2147483646 h 232"/>
              <a:gd name="T36" fmla="*/ 2147483646 w 193"/>
              <a:gd name="T37" fmla="*/ 2147483646 h 232"/>
              <a:gd name="T38" fmla="*/ 2147483646 w 193"/>
              <a:gd name="T39" fmla="*/ 2147483646 h 232"/>
              <a:gd name="T40" fmla="*/ 2147483646 w 193"/>
              <a:gd name="T41" fmla="*/ 2147483646 h 232"/>
              <a:gd name="T42" fmla="*/ 2147483646 w 193"/>
              <a:gd name="T43" fmla="*/ 2147483646 h 232"/>
              <a:gd name="T44" fmla="*/ 2147483646 w 193"/>
              <a:gd name="T45" fmla="*/ 2147483646 h 232"/>
              <a:gd name="T46" fmla="*/ 2147483646 w 193"/>
              <a:gd name="T47" fmla="*/ 0 h 232"/>
              <a:gd name="T48" fmla="*/ 2147483646 w 193"/>
              <a:gd name="T49" fmla="*/ 214748364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2"/>
              <a:gd name="T77" fmla="*/ 193 w 193"/>
              <a:gd name="T78" fmla="*/ 232 h 2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2">
                <a:moveTo>
                  <a:pt x="97" y="63"/>
                </a:moveTo>
                <a:lnTo>
                  <a:pt x="75" y="25"/>
                </a:lnTo>
                <a:lnTo>
                  <a:pt x="65" y="67"/>
                </a:lnTo>
                <a:lnTo>
                  <a:pt x="3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1" y="156"/>
                </a:lnTo>
                <a:lnTo>
                  <a:pt x="51" y="150"/>
                </a:lnTo>
                <a:lnTo>
                  <a:pt x="42" y="189"/>
                </a:lnTo>
                <a:lnTo>
                  <a:pt x="69" y="168"/>
                </a:lnTo>
                <a:lnTo>
                  <a:pt x="75" y="232"/>
                </a:lnTo>
                <a:lnTo>
                  <a:pt x="95" y="159"/>
                </a:lnTo>
                <a:lnTo>
                  <a:pt x="118" y="212"/>
                </a:lnTo>
                <a:lnTo>
                  <a:pt x="126" y="155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2"/>
                </a:lnTo>
                <a:lnTo>
                  <a:pt x="189" y="87"/>
                </a:lnTo>
                <a:lnTo>
                  <a:pt x="149" y="79"/>
                </a:lnTo>
                <a:lnTo>
                  <a:pt x="164" y="48"/>
                </a:lnTo>
                <a:lnTo>
                  <a:pt x="126" y="58"/>
                </a:lnTo>
                <a:lnTo>
                  <a:pt x="129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6" name="Rectangle 22"/>
          <p:cNvSpPr>
            <a:spLocks noChangeArrowheads="1"/>
          </p:cNvSpPr>
          <p:nvPr/>
        </p:nvSpPr>
        <p:spPr bwMode="auto">
          <a:xfrm>
            <a:off x="3171825" y="2733675"/>
            <a:ext cx="512763" cy="4762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597" name="Rectangle 23"/>
          <p:cNvSpPr>
            <a:spLocks noChangeArrowheads="1"/>
          </p:cNvSpPr>
          <p:nvPr/>
        </p:nvSpPr>
        <p:spPr bwMode="auto">
          <a:xfrm>
            <a:off x="3171825" y="2917825"/>
            <a:ext cx="153988" cy="4762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598" name="Rectangle 24"/>
          <p:cNvSpPr>
            <a:spLocks noChangeArrowheads="1"/>
          </p:cNvSpPr>
          <p:nvPr/>
        </p:nvSpPr>
        <p:spPr bwMode="auto">
          <a:xfrm>
            <a:off x="3171825" y="3163888"/>
            <a:ext cx="922338" cy="4762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599" name="Rectangle 25"/>
          <p:cNvSpPr>
            <a:spLocks noChangeArrowheads="1"/>
          </p:cNvSpPr>
          <p:nvPr/>
        </p:nvSpPr>
        <p:spPr bwMode="auto">
          <a:xfrm>
            <a:off x="3171825" y="3348038"/>
            <a:ext cx="719138" cy="46037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00" name="Rectangle 26"/>
          <p:cNvSpPr>
            <a:spLocks noChangeArrowheads="1"/>
          </p:cNvSpPr>
          <p:nvPr/>
        </p:nvSpPr>
        <p:spPr bwMode="auto">
          <a:xfrm>
            <a:off x="3429000" y="1530350"/>
            <a:ext cx="374650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01" name="Rectangle 27"/>
          <p:cNvSpPr>
            <a:spLocks noChangeArrowheads="1"/>
          </p:cNvSpPr>
          <p:nvPr/>
        </p:nvSpPr>
        <p:spPr bwMode="auto">
          <a:xfrm>
            <a:off x="3429000" y="1549400"/>
            <a:ext cx="198438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200" b="1">
                <a:solidFill>
                  <a:srgbClr val="000000"/>
                </a:solidFill>
              </a:rPr>
              <a:t>FA</a:t>
            </a:r>
          </a:p>
        </p:txBody>
      </p:sp>
      <p:sp>
        <p:nvSpPr>
          <p:cNvPr id="24602" name="Rectangle 28"/>
          <p:cNvSpPr>
            <a:spLocks noChangeArrowheads="1"/>
          </p:cNvSpPr>
          <p:nvPr/>
        </p:nvSpPr>
        <p:spPr bwMode="auto">
          <a:xfrm>
            <a:off x="3633788" y="2635250"/>
            <a:ext cx="282575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03" name="Rectangle 29"/>
          <p:cNvSpPr>
            <a:spLocks noChangeArrowheads="1"/>
          </p:cNvSpPr>
          <p:nvPr/>
        </p:nvSpPr>
        <p:spPr bwMode="auto">
          <a:xfrm>
            <a:off x="3708400" y="2679700"/>
            <a:ext cx="128588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604" name="Rectangle 30"/>
          <p:cNvSpPr>
            <a:spLocks noChangeArrowheads="1"/>
          </p:cNvSpPr>
          <p:nvPr/>
        </p:nvSpPr>
        <p:spPr bwMode="auto">
          <a:xfrm>
            <a:off x="3275013" y="2817813"/>
            <a:ext cx="222250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05" name="Rectangle 31"/>
          <p:cNvSpPr>
            <a:spLocks noChangeArrowheads="1"/>
          </p:cNvSpPr>
          <p:nvPr/>
        </p:nvSpPr>
        <p:spPr bwMode="auto">
          <a:xfrm>
            <a:off x="3351213" y="2862263"/>
            <a:ext cx="115887" cy="198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606" name="Rectangle 32"/>
          <p:cNvSpPr>
            <a:spLocks noChangeArrowheads="1"/>
          </p:cNvSpPr>
          <p:nvPr/>
        </p:nvSpPr>
        <p:spPr bwMode="auto">
          <a:xfrm>
            <a:off x="4043363" y="3063875"/>
            <a:ext cx="273050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07" name="Rectangle 33"/>
          <p:cNvSpPr>
            <a:spLocks noChangeArrowheads="1"/>
          </p:cNvSpPr>
          <p:nvPr/>
        </p:nvSpPr>
        <p:spPr bwMode="auto">
          <a:xfrm>
            <a:off x="4119563" y="3108325"/>
            <a:ext cx="128587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608" name="Rectangle 34"/>
          <p:cNvSpPr>
            <a:spLocks noChangeArrowheads="1"/>
          </p:cNvSpPr>
          <p:nvPr/>
        </p:nvSpPr>
        <p:spPr bwMode="auto">
          <a:xfrm>
            <a:off x="3810000" y="3216275"/>
            <a:ext cx="282575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09" name="Rectangle 35"/>
          <p:cNvSpPr>
            <a:spLocks noChangeArrowheads="1"/>
          </p:cNvSpPr>
          <p:nvPr/>
        </p:nvSpPr>
        <p:spPr bwMode="auto">
          <a:xfrm>
            <a:off x="3914775" y="3292475"/>
            <a:ext cx="128588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610" name="AutoShape 36"/>
          <p:cNvSpPr>
            <a:spLocks noChangeArrowheads="1"/>
          </p:cNvSpPr>
          <p:nvPr/>
        </p:nvSpPr>
        <p:spPr bwMode="auto">
          <a:xfrm>
            <a:off x="3068638" y="2635250"/>
            <a:ext cx="153987" cy="184150"/>
          </a:xfrm>
          <a:custGeom>
            <a:avLst/>
            <a:gdLst>
              <a:gd name="T0" fmla="*/ 2147483646 w 193"/>
              <a:gd name="T1" fmla="*/ 2147483646 h 231"/>
              <a:gd name="T2" fmla="*/ 2147483646 w 193"/>
              <a:gd name="T3" fmla="*/ 2147483646 h 231"/>
              <a:gd name="T4" fmla="*/ 2147483646 w 193"/>
              <a:gd name="T5" fmla="*/ 2147483646 h 231"/>
              <a:gd name="T6" fmla="*/ 2147483646 w 193"/>
              <a:gd name="T7" fmla="*/ 2147483646 h 231"/>
              <a:gd name="T8" fmla="*/ 2147483646 w 193"/>
              <a:gd name="T9" fmla="*/ 2147483646 h 231"/>
              <a:gd name="T10" fmla="*/ 0 w 193"/>
              <a:gd name="T11" fmla="*/ 2147483646 h 231"/>
              <a:gd name="T12" fmla="*/ 2147483646 w 193"/>
              <a:gd name="T13" fmla="*/ 2147483646 h 231"/>
              <a:gd name="T14" fmla="*/ 2147483646 w 193"/>
              <a:gd name="T15" fmla="*/ 2147483646 h 231"/>
              <a:gd name="T16" fmla="*/ 2147483646 w 193"/>
              <a:gd name="T17" fmla="*/ 2147483646 h 231"/>
              <a:gd name="T18" fmla="*/ 2147483646 w 193"/>
              <a:gd name="T19" fmla="*/ 2147483646 h 231"/>
              <a:gd name="T20" fmla="*/ 2147483646 w 193"/>
              <a:gd name="T21" fmla="*/ 2147483646 h 231"/>
              <a:gd name="T22" fmla="*/ 2147483646 w 193"/>
              <a:gd name="T23" fmla="*/ 2147483646 h 231"/>
              <a:gd name="T24" fmla="*/ 2147483646 w 193"/>
              <a:gd name="T25" fmla="*/ 2147483646 h 231"/>
              <a:gd name="T26" fmla="*/ 2147483646 w 193"/>
              <a:gd name="T27" fmla="*/ 2147483646 h 231"/>
              <a:gd name="T28" fmla="*/ 2147483646 w 193"/>
              <a:gd name="T29" fmla="*/ 2147483646 h 231"/>
              <a:gd name="T30" fmla="*/ 2147483646 w 193"/>
              <a:gd name="T31" fmla="*/ 2147483646 h 231"/>
              <a:gd name="T32" fmla="*/ 2147483646 w 193"/>
              <a:gd name="T33" fmla="*/ 2147483646 h 231"/>
              <a:gd name="T34" fmla="*/ 2147483646 w 193"/>
              <a:gd name="T35" fmla="*/ 2147483646 h 231"/>
              <a:gd name="T36" fmla="*/ 2147483646 w 193"/>
              <a:gd name="T37" fmla="*/ 2147483646 h 231"/>
              <a:gd name="T38" fmla="*/ 2147483646 w 193"/>
              <a:gd name="T39" fmla="*/ 2147483646 h 231"/>
              <a:gd name="T40" fmla="*/ 2147483646 w 193"/>
              <a:gd name="T41" fmla="*/ 2147483646 h 231"/>
              <a:gd name="T42" fmla="*/ 2147483646 w 193"/>
              <a:gd name="T43" fmla="*/ 2147483646 h 231"/>
              <a:gd name="T44" fmla="*/ 2147483646 w 193"/>
              <a:gd name="T45" fmla="*/ 2147483646 h 231"/>
              <a:gd name="T46" fmla="*/ 2147483646 w 193"/>
              <a:gd name="T47" fmla="*/ 0 h 231"/>
              <a:gd name="T48" fmla="*/ 2147483646 w 193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1"/>
              <a:gd name="T77" fmla="*/ 193 w 193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1">
                <a:moveTo>
                  <a:pt x="97" y="62"/>
                </a:moveTo>
                <a:lnTo>
                  <a:pt x="75" y="24"/>
                </a:lnTo>
                <a:lnTo>
                  <a:pt x="65" y="67"/>
                </a:lnTo>
                <a:lnTo>
                  <a:pt x="3" y="24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1" y="156"/>
                </a:lnTo>
                <a:lnTo>
                  <a:pt x="51" y="149"/>
                </a:lnTo>
                <a:lnTo>
                  <a:pt x="42" y="188"/>
                </a:lnTo>
                <a:lnTo>
                  <a:pt x="69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1"/>
                </a:lnTo>
                <a:lnTo>
                  <a:pt x="126" y="154"/>
                </a:lnTo>
                <a:lnTo>
                  <a:pt x="162" y="193"/>
                </a:lnTo>
                <a:lnTo>
                  <a:pt x="151" y="138"/>
                </a:lnTo>
                <a:lnTo>
                  <a:pt x="193" y="142"/>
                </a:lnTo>
                <a:lnTo>
                  <a:pt x="157" y="111"/>
                </a:lnTo>
                <a:lnTo>
                  <a:pt x="189" y="87"/>
                </a:lnTo>
                <a:lnTo>
                  <a:pt x="149" y="78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11" name="AutoShape 37"/>
          <p:cNvSpPr>
            <a:spLocks noChangeArrowheads="1"/>
          </p:cNvSpPr>
          <p:nvPr/>
        </p:nvSpPr>
        <p:spPr bwMode="auto">
          <a:xfrm>
            <a:off x="3068638" y="2819400"/>
            <a:ext cx="153987" cy="182563"/>
          </a:xfrm>
          <a:custGeom>
            <a:avLst/>
            <a:gdLst>
              <a:gd name="T0" fmla="*/ 2147483646 w 193"/>
              <a:gd name="T1" fmla="*/ 2147483646 h 232"/>
              <a:gd name="T2" fmla="*/ 2147483646 w 193"/>
              <a:gd name="T3" fmla="*/ 2147483646 h 232"/>
              <a:gd name="T4" fmla="*/ 2147483646 w 193"/>
              <a:gd name="T5" fmla="*/ 2147483646 h 232"/>
              <a:gd name="T6" fmla="*/ 2147483646 w 193"/>
              <a:gd name="T7" fmla="*/ 2147483646 h 232"/>
              <a:gd name="T8" fmla="*/ 2147483646 w 193"/>
              <a:gd name="T9" fmla="*/ 2147483646 h 232"/>
              <a:gd name="T10" fmla="*/ 0 w 193"/>
              <a:gd name="T11" fmla="*/ 2147483646 h 232"/>
              <a:gd name="T12" fmla="*/ 2147483646 w 193"/>
              <a:gd name="T13" fmla="*/ 2147483646 h 232"/>
              <a:gd name="T14" fmla="*/ 2147483646 w 193"/>
              <a:gd name="T15" fmla="*/ 2147483646 h 232"/>
              <a:gd name="T16" fmla="*/ 2147483646 w 193"/>
              <a:gd name="T17" fmla="*/ 2147483646 h 232"/>
              <a:gd name="T18" fmla="*/ 2147483646 w 193"/>
              <a:gd name="T19" fmla="*/ 2147483646 h 232"/>
              <a:gd name="T20" fmla="*/ 2147483646 w 193"/>
              <a:gd name="T21" fmla="*/ 2147483646 h 232"/>
              <a:gd name="T22" fmla="*/ 2147483646 w 193"/>
              <a:gd name="T23" fmla="*/ 2147483646 h 232"/>
              <a:gd name="T24" fmla="*/ 2147483646 w 193"/>
              <a:gd name="T25" fmla="*/ 2147483646 h 232"/>
              <a:gd name="T26" fmla="*/ 2147483646 w 193"/>
              <a:gd name="T27" fmla="*/ 2147483646 h 232"/>
              <a:gd name="T28" fmla="*/ 2147483646 w 193"/>
              <a:gd name="T29" fmla="*/ 2147483646 h 232"/>
              <a:gd name="T30" fmla="*/ 2147483646 w 193"/>
              <a:gd name="T31" fmla="*/ 2147483646 h 232"/>
              <a:gd name="T32" fmla="*/ 2147483646 w 193"/>
              <a:gd name="T33" fmla="*/ 2147483646 h 232"/>
              <a:gd name="T34" fmla="*/ 2147483646 w 193"/>
              <a:gd name="T35" fmla="*/ 2147483646 h 232"/>
              <a:gd name="T36" fmla="*/ 2147483646 w 193"/>
              <a:gd name="T37" fmla="*/ 2147483646 h 232"/>
              <a:gd name="T38" fmla="*/ 2147483646 w 193"/>
              <a:gd name="T39" fmla="*/ 2147483646 h 232"/>
              <a:gd name="T40" fmla="*/ 2147483646 w 193"/>
              <a:gd name="T41" fmla="*/ 2147483646 h 232"/>
              <a:gd name="T42" fmla="*/ 2147483646 w 193"/>
              <a:gd name="T43" fmla="*/ 2147483646 h 232"/>
              <a:gd name="T44" fmla="*/ 2147483646 w 193"/>
              <a:gd name="T45" fmla="*/ 2147483646 h 232"/>
              <a:gd name="T46" fmla="*/ 2147483646 w 193"/>
              <a:gd name="T47" fmla="*/ 0 h 232"/>
              <a:gd name="T48" fmla="*/ 2147483646 w 193"/>
              <a:gd name="T49" fmla="*/ 214748364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2"/>
              <a:gd name="T77" fmla="*/ 193 w 193"/>
              <a:gd name="T78" fmla="*/ 232 h 2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2">
                <a:moveTo>
                  <a:pt x="97" y="63"/>
                </a:moveTo>
                <a:lnTo>
                  <a:pt x="75" y="25"/>
                </a:lnTo>
                <a:lnTo>
                  <a:pt x="65" y="67"/>
                </a:lnTo>
                <a:lnTo>
                  <a:pt x="3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1" y="156"/>
                </a:lnTo>
                <a:lnTo>
                  <a:pt x="51" y="150"/>
                </a:lnTo>
                <a:lnTo>
                  <a:pt x="42" y="189"/>
                </a:lnTo>
                <a:lnTo>
                  <a:pt x="69" y="168"/>
                </a:lnTo>
                <a:lnTo>
                  <a:pt x="75" y="232"/>
                </a:lnTo>
                <a:lnTo>
                  <a:pt x="95" y="159"/>
                </a:lnTo>
                <a:lnTo>
                  <a:pt x="118" y="212"/>
                </a:lnTo>
                <a:lnTo>
                  <a:pt x="126" y="154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2"/>
                </a:lnTo>
                <a:lnTo>
                  <a:pt x="189" y="87"/>
                </a:lnTo>
                <a:lnTo>
                  <a:pt x="149" y="79"/>
                </a:lnTo>
                <a:lnTo>
                  <a:pt x="164" y="48"/>
                </a:lnTo>
                <a:lnTo>
                  <a:pt x="126" y="58"/>
                </a:lnTo>
                <a:lnTo>
                  <a:pt x="129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12" name="AutoShape 38"/>
          <p:cNvSpPr>
            <a:spLocks noChangeArrowheads="1"/>
          </p:cNvSpPr>
          <p:nvPr/>
        </p:nvSpPr>
        <p:spPr bwMode="auto">
          <a:xfrm>
            <a:off x="3068638" y="3063875"/>
            <a:ext cx="153987" cy="185738"/>
          </a:xfrm>
          <a:custGeom>
            <a:avLst/>
            <a:gdLst>
              <a:gd name="T0" fmla="*/ 2147483646 w 193"/>
              <a:gd name="T1" fmla="*/ 2147483646 h 233"/>
              <a:gd name="T2" fmla="*/ 2147483646 w 193"/>
              <a:gd name="T3" fmla="*/ 2147483646 h 233"/>
              <a:gd name="T4" fmla="*/ 2147483646 w 193"/>
              <a:gd name="T5" fmla="*/ 2147483646 h 233"/>
              <a:gd name="T6" fmla="*/ 2147483646 w 193"/>
              <a:gd name="T7" fmla="*/ 2147483646 h 233"/>
              <a:gd name="T8" fmla="*/ 2147483646 w 193"/>
              <a:gd name="T9" fmla="*/ 2147483646 h 233"/>
              <a:gd name="T10" fmla="*/ 0 w 193"/>
              <a:gd name="T11" fmla="*/ 2147483646 h 233"/>
              <a:gd name="T12" fmla="*/ 2147483646 w 193"/>
              <a:gd name="T13" fmla="*/ 2147483646 h 233"/>
              <a:gd name="T14" fmla="*/ 2147483646 w 193"/>
              <a:gd name="T15" fmla="*/ 2147483646 h 233"/>
              <a:gd name="T16" fmla="*/ 2147483646 w 193"/>
              <a:gd name="T17" fmla="*/ 2147483646 h 233"/>
              <a:gd name="T18" fmla="*/ 2147483646 w 193"/>
              <a:gd name="T19" fmla="*/ 2147483646 h 233"/>
              <a:gd name="T20" fmla="*/ 2147483646 w 193"/>
              <a:gd name="T21" fmla="*/ 2147483646 h 233"/>
              <a:gd name="T22" fmla="*/ 2147483646 w 193"/>
              <a:gd name="T23" fmla="*/ 2147483646 h 233"/>
              <a:gd name="T24" fmla="*/ 2147483646 w 193"/>
              <a:gd name="T25" fmla="*/ 2147483646 h 233"/>
              <a:gd name="T26" fmla="*/ 2147483646 w 193"/>
              <a:gd name="T27" fmla="*/ 2147483646 h 233"/>
              <a:gd name="T28" fmla="*/ 2147483646 w 193"/>
              <a:gd name="T29" fmla="*/ 2147483646 h 233"/>
              <a:gd name="T30" fmla="*/ 2147483646 w 193"/>
              <a:gd name="T31" fmla="*/ 2147483646 h 233"/>
              <a:gd name="T32" fmla="*/ 2147483646 w 193"/>
              <a:gd name="T33" fmla="*/ 2147483646 h 233"/>
              <a:gd name="T34" fmla="*/ 2147483646 w 193"/>
              <a:gd name="T35" fmla="*/ 2147483646 h 233"/>
              <a:gd name="T36" fmla="*/ 2147483646 w 193"/>
              <a:gd name="T37" fmla="*/ 2147483646 h 233"/>
              <a:gd name="T38" fmla="*/ 2147483646 w 193"/>
              <a:gd name="T39" fmla="*/ 2147483646 h 233"/>
              <a:gd name="T40" fmla="*/ 2147483646 w 193"/>
              <a:gd name="T41" fmla="*/ 2147483646 h 233"/>
              <a:gd name="T42" fmla="*/ 2147483646 w 193"/>
              <a:gd name="T43" fmla="*/ 2147483646 h 233"/>
              <a:gd name="T44" fmla="*/ 2147483646 w 193"/>
              <a:gd name="T45" fmla="*/ 2147483646 h 233"/>
              <a:gd name="T46" fmla="*/ 2147483646 w 193"/>
              <a:gd name="T47" fmla="*/ 0 h 233"/>
              <a:gd name="T48" fmla="*/ 2147483646 w 193"/>
              <a:gd name="T49" fmla="*/ 2147483646 h 2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3"/>
              <a:gd name="T77" fmla="*/ 193 w 193"/>
              <a:gd name="T78" fmla="*/ 233 h 2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3">
                <a:moveTo>
                  <a:pt x="97" y="62"/>
                </a:moveTo>
                <a:lnTo>
                  <a:pt x="75" y="24"/>
                </a:lnTo>
                <a:lnTo>
                  <a:pt x="65" y="69"/>
                </a:lnTo>
                <a:lnTo>
                  <a:pt x="3" y="24"/>
                </a:lnTo>
                <a:lnTo>
                  <a:pt x="41" y="82"/>
                </a:lnTo>
                <a:lnTo>
                  <a:pt x="0" y="93"/>
                </a:lnTo>
                <a:lnTo>
                  <a:pt x="33" y="126"/>
                </a:lnTo>
                <a:lnTo>
                  <a:pt x="1" y="157"/>
                </a:lnTo>
                <a:lnTo>
                  <a:pt x="51" y="151"/>
                </a:lnTo>
                <a:lnTo>
                  <a:pt x="42" y="190"/>
                </a:lnTo>
                <a:lnTo>
                  <a:pt x="69" y="169"/>
                </a:lnTo>
                <a:lnTo>
                  <a:pt x="75" y="233"/>
                </a:lnTo>
                <a:lnTo>
                  <a:pt x="95" y="161"/>
                </a:lnTo>
                <a:lnTo>
                  <a:pt x="118" y="213"/>
                </a:lnTo>
                <a:lnTo>
                  <a:pt x="126" y="156"/>
                </a:lnTo>
                <a:lnTo>
                  <a:pt x="162" y="195"/>
                </a:lnTo>
                <a:lnTo>
                  <a:pt x="151" y="139"/>
                </a:lnTo>
                <a:lnTo>
                  <a:pt x="193" y="143"/>
                </a:lnTo>
                <a:lnTo>
                  <a:pt x="157" y="113"/>
                </a:lnTo>
                <a:lnTo>
                  <a:pt x="189" y="87"/>
                </a:lnTo>
                <a:lnTo>
                  <a:pt x="149" y="79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13" name="AutoShape 39"/>
          <p:cNvSpPr>
            <a:spLocks noChangeArrowheads="1"/>
          </p:cNvSpPr>
          <p:nvPr/>
        </p:nvSpPr>
        <p:spPr bwMode="auto">
          <a:xfrm>
            <a:off x="3068638" y="3309938"/>
            <a:ext cx="153987" cy="184150"/>
          </a:xfrm>
          <a:custGeom>
            <a:avLst/>
            <a:gdLst>
              <a:gd name="T0" fmla="*/ 2147483646 w 193"/>
              <a:gd name="T1" fmla="*/ 2147483646 h 232"/>
              <a:gd name="T2" fmla="*/ 2147483646 w 193"/>
              <a:gd name="T3" fmla="*/ 2147483646 h 232"/>
              <a:gd name="T4" fmla="*/ 2147483646 w 193"/>
              <a:gd name="T5" fmla="*/ 2147483646 h 232"/>
              <a:gd name="T6" fmla="*/ 2147483646 w 193"/>
              <a:gd name="T7" fmla="*/ 2147483646 h 232"/>
              <a:gd name="T8" fmla="*/ 2147483646 w 193"/>
              <a:gd name="T9" fmla="*/ 2147483646 h 232"/>
              <a:gd name="T10" fmla="*/ 0 w 193"/>
              <a:gd name="T11" fmla="*/ 2147483646 h 232"/>
              <a:gd name="T12" fmla="*/ 2147483646 w 193"/>
              <a:gd name="T13" fmla="*/ 2147483646 h 232"/>
              <a:gd name="T14" fmla="*/ 2147483646 w 193"/>
              <a:gd name="T15" fmla="*/ 2147483646 h 232"/>
              <a:gd name="T16" fmla="*/ 2147483646 w 193"/>
              <a:gd name="T17" fmla="*/ 2147483646 h 232"/>
              <a:gd name="T18" fmla="*/ 2147483646 w 193"/>
              <a:gd name="T19" fmla="*/ 2147483646 h 232"/>
              <a:gd name="T20" fmla="*/ 2147483646 w 193"/>
              <a:gd name="T21" fmla="*/ 2147483646 h 232"/>
              <a:gd name="T22" fmla="*/ 2147483646 w 193"/>
              <a:gd name="T23" fmla="*/ 2147483646 h 232"/>
              <a:gd name="T24" fmla="*/ 2147483646 w 193"/>
              <a:gd name="T25" fmla="*/ 2147483646 h 232"/>
              <a:gd name="T26" fmla="*/ 2147483646 w 193"/>
              <a:gd name="T27" fmla="*/ 2147483646 h 232"/>
              <a:gd name="T28" fmla="*/ 2147483646 w 193"/>
              <a:gd name="T29" fmla="*/ 2147483646 h 232"/>
              <a:gd name="T30" fmla="*/ 2147483646 w 193"/>
              <a:gd name="T31" fmla="*/ 2147483646 h 232"/>
              <a:gd name="T32" fmla="*/ 2147483646 w 193"/>
              <a:gd name="T33" fmla="*/ 2147483646 h 232"/>
              <a:gd name="T34" fmla="*/ 2147483646 w 193"/>
              <a:gd name="T35" fmla="*/ 2147483646 h 232"/>
              <a:gd name="T36" fmla="*/ 2147483646 w 193"/>
              <a:gd name="T37" fmla="*/ 2147483646 h 232"/>
              <a:gd name="T38" fmla="*/ 2147483646 w 193"/>
              <a:gd name="T39" fmla="*/ 2147483646 h 232"/>
              <a:gd name="T40" fmla="*/ 2147483646 w 193"/>
              <a:gd name="T41" fmla="*/ 2147483646 h 232"/>
              <a:gd name="T42" fmla="*/ 2147483646 w 193"/>
              <a:gd name="T43" fmla="*/ 2147483646 h 232"/>
              <a:gd name="T44" fmla="*/ 2147483646 w 193"/>
              <a:gd name="T45" fmla="*/ 2147483646 h 232"/>
              <a:gd name="T46" fmla="*/ 2147483646 w 193"/>
              <a:gd name="T47" fmla="*/ 0 h 232"/>
              <a:gd name="T48" fmla="*/ 2147483646 w 193"/>
              <a:gd name="T49" fmla="*/ 214748364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2"/>
              <a:gd name="T77" fmla="*/ 193 w 193"/>
              <a:gd name="T78" fmla="*/ 232 h 2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2">
                <a:moveTo>
                  <a:pt x="97" y="63"/>
                </a:moveTo>
                <a:lnTo>
                  <a:pt x="75" y="25"/>
                </a:lnTo>
                <a:lnTo>
                  <a:pt x="65" y="67"/>
                </a:lnTo>
                <a:lnTo>
                  <a:pt x="3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1" y="156"/>
                </a:lnTo>
                <a:lnTo>
                  <a:pt x="51" y="150"/>
                </a:lnTo>
                <a:lnTo>
                  <a:pt x="42" y="189"/>
                </a:lnTo>
                <a:lnTo>
                  <a:pt x="69" y="168"/>
                </a:lnTo>
                <a:lnTo>
                  <a:pt x="75" y="232"/>
                </a:lnTo>
                <a:lnTo>
                  <a:pt x="95" y="159"/>
                </a:lnTo>
                <a:lnTo>
                  <a:pt x="118" y="212"/>
                </a:lnTo>
                <a:lnTo>
                  <a:pt x="126" y="155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2"/>
                </a:lnTo>
                <a:lnTo>
                  <a:pt x="189" y="87"/>
                </a:lnTo>
                <a:lnTo>
                  <a:pt x="149" y="79"/>
                </a:lnTo>
                <a:lnTo>
                  <a:pt x="164" y="48"/>
                </a:lnTo>
                <a:lnTo>
                  <a:pt x="126" y="58"/>
                </a:lnTo>
                <a:lnTo>
                  <a:pt x="129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14" name="Rectangle 40"/>
          <p:cNvSpPr>
            <a:spLocks noChangeArrowheads="1"/>
          </p:cNvSpPr>
          <p:nvPr/>
        </p:nvSpPr>
        <p:spPr bwMode="auto">
          <a:xfrm>
            <a:off x="3171825" y="3654425"/>
            <a:ext cx="411163" cy="4603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15" name="AutoShape 41"/>
          <p:cNvSpPr>
            <a:spLocks noChangeArrowheads="1"/>
          </p:cNvSpPr>
          <p:nvPr/>
        </p:nvSpPr>
        <p:spPr bwMode="auto">
          <a:xfrm>
            <a:off x="3171825" y="3838575"/>
            <a:ext cx="307975" cy="47625"/>
          </a:xfrm>
          <a:custGeom>
            <a:avLst/>
            <a:gdLst>
              <a:gd name="T0" fmla="*/ 0 w 388"/>
              <a:gd name="T1" fmla="*/ 0 h 61"/>
              <a:gd name="T2" fmla="*/ 0 w 388"/>
              <a:gd name="T3" fmla="*/ 2147483646 h 61"/>
              <a:gd name="T4" fmla="*/ 2147483646 w 388"/>
              <a:gd name="T5" fmla="*/ 2147483646 h 61"/>
              <a:gd name="T6" fmla="*/ 2147483646 w 388"/>
              <a:gd name="T7" fmla="*/ 2147483646 h 61"/>
              <a:gd name="T8" fmla="*/ 0 w 388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8"/>
              <a:gd name="T16" fmla="*/ 0 h 61"/>
              <a:gd name="T17" fmla="*/ 388 w 388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8" h="61">
                <a:moveTo>
                  <a:pt x="0" y="0"/>
                </a:moveTo>
                <a:lnTo>
                  <a:pt x="0" y="59"/>
                </a:lnTo>
                <a:lnTo>
                  <a:pt x="388" y="61"/>
                </a:lnTo>
                <a:lnTo>
                  <a:pt x="388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16" name="Rectangle 42"/>
          <p:cNvSpPr>
            <a:spLocks noChangeArrowheads="1"/>
          </p:cNvSpPr>
          <p:nvPr/>
        </p:nvSpPr>
        <p:spPr bwMode="auto">
          <a:xfrm>
            <a:off x="3171825" y="4267200"/>
            <a:ext cx="615950" cy="4603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17" name="Rectangle 43"/>
          <p:cNvSpPr>
            <a:spLocks noChangeArrowheads="1"/>
          </p:cNvSpPr>
          <p:nvPr/>
        </p:nvSpPr>
        <p:spPr bwMode="auto">
          <a:xfrm>
            <a:off x="3530600" y="3554413"/>
            <a:ext cx="222250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18" name="Rectangle 44"/>
          <p:cNvSpPr>
            <a:spLocks noChangeArrowheads="1"/>
          </p:cNvSpPr>
          <p:nvPr/>
        </p:nvSpPr>
        <p:spPr bwMode="auto">
          <a:xfrm>
            <a:off x="3606800" y="3600450"/>
            <a:ext cx="115888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619" name="Rectangle 45"/>
          <p:cNvSpPr>
            <a:spLocks noChangeArrowheads="1"/>
          </p:cNvSpPr>
          <p:nvPr/>
        </p:nvSpPr>
        <p:spPr bwMode="auto">
          <a:xfrm>
            <a:off x="3429000" y="3738563"/>
            <a:ext cx="282575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20" name="Rectangle 46"/>
          <p:cNvSpPr>
            <a:spLocks noChangeArrowheads="1"/>
          </p:cNvSpPr>
          <p:nvPr/>
        </p:nvSpPr>
        <p:spPr bwMode="auto">
          <a:xfrm>
            <a:off x="3505200" y="3784600"/>
            <a:ext cx="128588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621" name="Rectangle 47"/>
          <p:cNvSpPr>
            <a:spLocks noChangeArrowheads="1"/>
          </p:cNvSpPr>
          <p:nvPr/>
        </p:nvSpPr>
        <p:spPr bwMode="auto">
          <a:xfrm>
            <a:off x="4198938" y="3983038"/>
            <a:ext cx="282575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22" name="Rectangle 48"/>
          <p:cNvSpPr>
            <a:spLocks noChangeArrowheads="1"/>
          </p:cNvSpPr>
          <p:nvPr/>
        </p:nvSpPr>
        <p:spPr bwMode="auto">
          <a:xfrm>
            <a:off x="3736975" y="4165600"/>
            <a:ext cx="271463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23" name="Rectangle 49"/>
          <p:cNvSpPr>
            <a:spLocks noChangeArrowheads="1"/>
          </p:cNvSpPr>
          <p:nvPr/>
        </p:nvSpPr>
        <p:spPr bwMode="auto">
          <a:xfrm>
            <a:off x="3811588" y="4211638"/>
            <a:ext cx="115887" cy="198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624" name="AutoShape 50"/>
          <p:cNvSpPr>
            <a:spLocks noChangeArrowheads="1"/>
          </p:cNvSpPr>
          <p:nvPr/>
        </p:nvSpPr>
        <p:spPr bwMode="auto">
          <a:xfrm>
            <a:off x="3068638" y="3554413"/>
            <a:ext cx="153987" cy="184150"/>
          </a:xfrm>
          <a:custGeom>
            <a:avLst/>
            <a:gdLst>
              <a:gd name="T0" fmla="*/ 2147483646 w 193"/>
              <a:gd name="T1" fmla="*/ 2147483646 h 231"/>
              <a:gd name="T2" fmla="*/ 2147483646 w 193"/>
              <a:gd name="T3" fmla="*/ 2147483646 h 231"/>
              <a:gd name="T4" fmla="*/ 2147483646 w 193"/>
              <a:gd name="T5" fmla="*/ 2147483646 h 231"/>
              <a:gd name="T6" fmla="*/ 2147483646 w 193"/>
              <a:gd name="T7" fmla="*/ 2147483646 h 231"/>
              <a:gd name="T8" fmla="*/ 2147483646 w 193"/>
              <a:gd name="T9" fmla="*/ 2147483646 h 231"/>
              <a:gd name="T10" fmla="*/ 0 w 193"/>
              <a:gd name="T11" fmla="*/ 2147483646 h 231"/>
              <a:gd name="T12" fmla="*/ 2147483646 w 193"/>
              <a:gd name="T13" fmla="*/ 2147483646 h 231"/>
              <a:gd name="T14" fmla="*/ 2147483646 w 193"/>
              <a:gd name="T15" fmla="*/ 2147483646 h 231"/>
              <a:gd name="T16" fmla="*/ 2147483646 w 193"/>
              <a:gd name="T17" fmla="*/ 2147483646 h 231"/>
              <a:gd name="T18" fmla="*/ 2147483646 w 193"/>
              <a:gd name="T19" fmla="*/ 2147483646 h 231"/>
              <a:gd name="T20" fmla="*/ 2147483646 w 193"/>
              <a:gd name="T21" fmla="*/ 2147483646 h 231"/>
              <a:gd name="T22" fmla="*/ 2147483646 w 193"/>
              <a:gd name="T23" fmla="*/ 2147483646 h 231"/>
              <a:gd name="T24" fmla="*/ 2147483646 w 193"/>
              <a:gd name="T25" fmla="*/ 2147483646 h 231"/>
              <a:gd name="T26" fmla="*/ 2147483646 w 193"/>
              <a:gd name="T27" fmla="*/ 2147483646 h 231"/>
              <a:gd name="T28" fmla="*/ 2147483646 w 193"/>
              <a:gd name="T29" fmla="*/ 2147483646 h 231"/>
              <a:gd name="T30" fmla="*/ 2147483646 w 193"/>
              <a:gd name="T31" fmla="*/ 2147483646 h 231"/>
              <a:gd name="T32" fmla="*/ 2147483646 w 193"/>
              <a:gd name="T33" fmla="*/ 2147483646 h 231"/>
              <a:gd name="T34" fmla="*/ 2147483646 w 193"/>
              <a:gd name="T35" fmla="*/ 2147483646 h 231"/>
              <a:gd name="T36" fmla="*/ 2147483646 w 193"/>
              <a:gd name="T37" fmla="*/ 2147483646 h 231"/>
              <a:gd name="T38" fmla="*/ 2147483646 w 193"/>
              <a:gd name="T39" fmla="*/ 2147483646 h 231"/>
              <a:gd name="T40" fmla="*/ 2147483646 w 193"/>
              <a:gd name="T41" fmla="*/ 2147483646 h 231"/>
              <a:gd name="T42" fmla="*/ 2147483646 w 193"/>
              <a:gd name="T43" fmla="*/ 2147483646 h 231"/>
              <a:gd name="T44" fmla="*/ 2147483646 w 193"/>
              <a:gd name="T45" fmla="*/ 2147483646 h 231"/>
              <a:gd name="T46" fmla="*/ 2147483646 w 193"/>
              <a:gd name="T47" fmla="*/ 0 h 231"/>
              <a:gd name="T48" fmla="*/ 2147483646 w 193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1"/>
              <a:gd name="T77" fmla="*/ 193 w 193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1">
                <a:moveTo>
                  <a:pt x="97" y="62"/>
                </a:moveTo>
                <a:lnTo>
                  <a:pt x="75" y="25"/>
                </a:lnTo>
                <a:lnTo>
                  <a:pt x="65" y="67"/>
                </a:lnTo>
                <a:lnTo>
                  <a:pt x="3" y="25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1" y="156"/>
                </a:lnTo>
                <a:lnTo>
                  <a:pt x="51" y="149"/>
                </a:lnTo>
                <a:lnTo>
                  <a:pt x="42" y="189"/>
                </a:lnTo>
                <a:lnTo>
                  <a:pt x="69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2"/>
                </a:lnTo>
                <a:lnTo>
                  <a:pt x="126" y="154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2"/>
                </a:lnTo>
                <a:lnTo>
                  <a:pt x="189" y="87"/>
                </a:lnTo>
                <a:lnTo>
                  <a:pt x="149" y="79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25" name="AutoShape 51"/>
          <p:cNvSpPr>
            <a:spLocks noChangeArrowheads="1"/>
          </p:cNvSpPr>
          <p:nvPr/>
        </p:nvSpPr>
        <p:spPr bwMode="auto">
          <a:xfrm>
            <a:off x="3068638" y="3738563"/>
            <a:ext cx="153987" cy="184150"/>
          </a:xfrm>
          <a:custGeom>
            <a:avLst/>
            <a:gdLst>
              <a:gd name="T0" fmla="*/ 2147483646 w 193"/>
              <a:gd name="T1" fmla="*/ 2147483646 h 232"/>
              <a:gd name="T2" fmla="*/ 2147483646 w 193"/>
              <a:gd name="T3" fmla="*/ 2147483646 h 232"/>
              <a:gd name="T4" fmla="*/ 2147483646 w 193"/>
              <a:gd name="T5" fmla="*/ 2147483646 h 232"/>
              <a:gd name="T6" fmla="*/ 2147483646 w 193"/>
              <a:gd name="T7" fmla="*/ 2147483646 h 232"/>
              <a:gd name="T8" fmla="*/ 2147483646 w 193"/>
              <a:gd name="T9" fmla="*/ 2147483646 h 232"/>
              <a:gd name="T10" fmla="*/ 0 w 193"/>
              <a:gd name="T11" fmla="*/ 2147483646 h 232"/>
              <a:gd name="T12" fmla="*/ 2147483646 w 193"/>
              <a:gd name="T13" fmla="*/ 2147483646 h 232"/>
              <a:gd name="T14" fmla="*/ 2147483646 w 193"/>
              <a:gd name="T15" fmla="*/ 2147483646 h 232"/>
              <a:gd name="T16" fmla="*/ 2147483646 w 193"/>
              <a:gd name="T17" fmla="*/ 2147483646 h 232"/>
              <a:gd name="T18" fmla="*/ 2147483646 w 193"/>
              <a:gd name="T19" fmla="*/ 2147483646 h 232"/>
              <a:gd name="T20" fmla="*/ 2147483646 w 193"/>
              <a:gd name="T21" fmla="*/ 2147483646 h 232"/>
              <a:gd name="T22" fmla="*/ 2147483646 w 193"/>
              <a:gd name="T23" fmla="*/ 2147483646 h 232"/>
              <a:gd name="T24" fmla="*/ 2147483646 w 193"/>
              <a:gd name="T25" fmla="*/ 2147483646 h 232"/>
              <a:gd name="T26" fmla="*/ 2147483646 w 193"/>
              <a:gd name="T27" fmla="*/ 2147483646 h 232"/>
              <a:gd name="T28" fmla="*/ 2147483646 w 193"/>
              <a:gd name="T29" fmla="*/ 2147483646 h 232"/>
              <a:gd name="T30" fmla="*/ 2147483646 w 193"/>
              <a:gd name="T31" fmla="*/ 2147483646 h 232"/>
              <a:gd name="T32" fmla="*/ 2147483646 w 193"/>
              <a:gd name="T33" fmla="*/ 2147483646 h 232"/>
              <a:gd name="T34" fmla="*/ 2147483646 w 193"/>
              <a:gd name="T35" fmla="*/ 2147483646 h 232"/>
              <a:gd name="T36" fmla="*/ 2147483646 w 193"/>
              <a:gd name="T37" fmla="*/ 2147483646 h 232"/>
              <a:gd name="T38" fmla="*/ 2147483646 w 193"/>
              <a:gd name="T39" fmla="*/ 2147483646 h 232"/>
              <a:gd name="T40" fmla="*/ 2147483646 w 193"/>
              <a:gd name="T41" fmla="*/ 2147483646 h 232"/>
              <a:gd name="T42" fmla="*/ 2147483646 w 193"/>
              <a:gd name="T43" fmla="*/ 2147483646 h 232"/>
              <a:gd name="T44" fmla="*/ 2147483646 w 193"/>
              <a:gd name="T45" fmla="*/ 2147483646 h 232"/>
              <a:gd name="T46" fmla="*/ 2147483646 w 193"/>
              <a:gd name="T47" fmla="*/ 0 h 232"/>
              <a:gd name="T48" fmla="*/ 2147483646 w 193"/>
              <a:gd name="T49" fmla="*/ 214748364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2"/>
              <a:gd name="T77" fmla="*/ 193 w 193"/>
              <a:gd name="T78" fmla="*/ 232 h 2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2">
                <a:moveTo>
                  <a:pt x="97" y="63"/>
                </a:moveTo>
                <a:lnTo>
                  <a:pt x="75" y="25"/>
                </a:lnTo>
                <a:lnTo>
                  <a:pt x="65" y="68"/>
                </a:lnTo>
                <a:lnTo>
                  <a:pt x="3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1" y="156"/>
                </a:lnTo>
                <a:lnTo>
                  <a:pt x="51" y="150"/>
                </a:lnTo>
                <a:lnTo>
                  <a:pt x="42" y="189"/>
                </a:lnTo>
                <a:lnTo>
                  <a:pt x="69" y="168"/>
                </a:lnTo>
                <a:lnTo>
                  <a:pt x="75" y="232"/>
                </a:lnTo>
                <a:lnTo>
                  <a:pt x="95" y="160"/>
                </a:lnTo>
                <a:lnTo>
                  <a:pt x="118" y="212"/>
                </a:lnTo>
                <a:lnTo>
                  <a:pt x="126" y="155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2"/>
                </a:lnTo>
                <a:lnTo>
                  <a:pt x="189" y="87"/>
                </a:lnTo>
                <a:lnTo>
                  <a:pt x="149" y="79"/>
                </a:lnTo>
                <a:lnTo>
                  <a:pt x="164" y="48"/>
                </a:lnTo>
                <a:lnTo>
                  <a:pt x="126" y="58"/>
                </a:lnTo>
                <a:lnTo>
                  <a:pt x="129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626" name="Group 52"/>
          <p:cNvGrpSpPr>
            <a:grpSpLocks/>
          </p:cNvGrpSpPr>
          <p:nvPr/>
        </p:nvGrpSpPr>
        <p:grpSpPr bwMode="auto">
          <a:xfrm>
            <a:off x="3068638" y="3984625"/>
            <a:ext cx="1317625" cy="239713"/>
            <a:chOff x="1933" y="2510"/>
            <a:chExt cx="830" cy="151"/>
          </a:xfrm>
        </p:grpSpPr>
        <p:sp>
          <p:nvSpPr>
            <p:cNvPr id="24701" name="AutoShape 53"/>
            <p:cNvSpPr>
              <a:spLocks noChangeArrowheads="1"/>
            </p:cNvSpPr>
            <p:nvPr/>
          </p:nvSpPr>
          <p:spPr bwMode="auto">
            <a:xfrm>
              <a:off x="1998" y="2572"/>
              <a:ext cx="675" cy="28"/>
            </a:xfrm>
            <a:custGeom>
              <a:avLst/>
              <a:gdLst>
                <a:gd name="T0" fmla="*/ 0 w 1357"/>
                <a:gd name="T1" fmla="*/ 0 h 61"/>
                <a:gd name="T2" fmla="*/ 0 w 1357"/>
                <a:gd name="T3" fmla="*/ 1 h 61"/>
                <a:gd name="T4" fmla="*/ 41 w 1357"/>
                <a:gd name="T5" fmla="*/ 1 h 61"/>
                <a:gd name="T6" fmla="*/ 41 w 1357"/>
                <a:gd name="T7" fmla="*/ 0 h 61"/>
                <a:gd name="T8" fmla="*/ 0 w 1357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7"/>
                <a:gd name="T16" fmla="*/ 0 h 61"/>
                <a:gd name="T17" fmla="*/ 1357 w 1357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7" h="61">
                  <a:moveTo>
                    <a:pt x="0" y="0"/>
                  </a:moveTo>
                  <a:lnTo>
                    <a:pt x="0" y="59"/>
                  </a:lnTo>
                  <a:lnTo>
                    <a:pt x="1357" y="61"/>
                  </a:lnTo>
                  <a:lnTo>
                    <a:pt x="135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02" name="Rectangle 54"/>
            <p:cNvSpPr>
              <a:spLocks noChangeArrowheads="1"/>
            </p:cNvSpPr>
            <p:nvPr/>
          </p:nvSpPr>
          <p:spPr bwMode="auto">
            <a:xfrm>
              <a:off x="2692" y="2537"/>
              <a:ext cx="72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sz="13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4703" name="AutoShape 55"/>
            <p:cNvSpPr>
              <a:spLocks noChangeArrowheads="1"/>
            </p:cNvSpPr>
            <p:nvPr/>
          </p:nvSpPr>
          <p:spPr bwMode="auto">
            <a:xfrm>
              <a:off x="1933" y="2510"/>
              <a:ext cx="95" cy="113"/>
            </a:xfrm>
            <a:custGeom>
              <a:avLst/>
              <a:gdLst>
                <a:gd name="T0" fmla="*/ 3 w 193"/>
                <a:gd name="T1" fmla="*/ 1 h 232"/>
                <a:gd name="T2" fmla="*/ 2 w 193"/>
                <a:gd name="T3" fmla="*/ 0 h 232"/>
                <a:gd name="T4" fmla="*/ 2 w 193"/>
                <a:gd name="T5" fmla="*/ 2 h 232"/>
                <a:gd name="T6" fmla="*/ 0 w 193"/>
                <a:gd name="T7" fmla="*/ 0 h 232"/>
                <a:gd name="T8" fmla="*/ 1 w 193"/>
                <a:gd name="T9" fmla="*/ 2 h 232"/>
                <a:gd name="T10" fmla="*/ 0 w 193"/>
                <a:gd name="T11" fmla="*/ 2 h 232"/>
                <a:gd name="T12" fmla="*/ 1 w 193"/>
                <a:gd name="T13" fmla="*/ 3 h 232"/>
                <a:gd name="T14" fmla="*/ 0 w 193"/>
                <a:gd name="T15" fmla="*/ 4 h 232"/>
                <a:gd name="T16" fmla="*/ 1 w 193"/>
                <a:gd name="T17" fmla="*/ 4 h 232"/>
                <a:gd name="T18" fmla="*/ 1 w 193"/>
                <a:gd name="T19" fmla="*/ 5 h 232"/>
                <a:gd name="T20" fmla="*/ 2 w 193"/>
                <a:gd name="T21" fmla="*/ 4 h 232"/>
                <a:gd name="T22" fmla="*/ 2 w 193"/>
                <a:gd name="T23" fmla="*/ 6 h 232"/>
                <a:gd name="T24" fmla="*/ 2 w 193"/>
                <a:gd name="T25" fmla="*/ 4 h 232"/>
                <a:gd name="T26" fmla="*/ 3 w 193"/>
                <a:gd name="T27" fmla="*/ 6 h 232"/>
                <a:gd name="T28" fmla="*/ 3 w 193"/>
                <a:gd name="T29" fmla="*/ 4 h 232"/>
                <a:gd name="T30" fmla="*/ 4 w 193"/>
                <a:gd name="T31" fmla="*/ 5 h 232"/>
                <a:gd name="T32" fmla="*/ 4 w 193"/>
                <a:gd name="T33" fmla="*/ 4 h 232"/>
                <a:gd name="T34" fmla="*/ 5 w 193"/>
                <a:gd name="T35" fmla="*/ 4 h 232"/>
                <a:gd name="T36" fmla="*/ 4 w 193"/>
                <a:gd name="T37" fmla="*/ 3 h 232"/>
                <a:gd name="T38" fmla="*/ 5 w 193"/>
                <a:gd name="T39" fmla="*/ 2 h 232"/>
                <a:gd name="T40" fmla="*/ 4 w 193"/>
                <a:gd name="T41" fmla="*/ 2 h 232"/>
                <a:gd name="T42" fmla="*/ 5 w 193"/>
                <a:gd name="T43" fmla="*/ 1 h 232"/>
                <a:gd name="T44" fmla="*/ 3 w 193"/>
                <a:gd name="T45" fmla="*/ 1 h 232"/>
                <a:gd name="T46" fmla="*/ 3 w 193"/>
                <a:gd name="T47" fmla="*/ 0 h 232"/>
                <a:gd name="T48" fmla="*/ 3 w 193"/>
                <a:gd name="T49" fmla="*/ 1 h 2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3"/>
                <a:gd name="T76" fmla="*/ 0 h 232"/>
                <a:gd name="T77" fmla="*/ 193 w 193"/>
                <a:gd name="T78" fmla="*/ 232 h 2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3" h="232">
                  <a:moveTo>
                    <a:pt x="97" y="62"/>
                  </a:moveTo>
                  <a:lnTo>
                    <a:pt x="75" y="25"/>
                  </a:lnTo>
                  <a:lnTo>
                    <a:pt x="65" y="67"/>
                  </a:lnTo>
                  <a:lnTo>
                    <a:pt x="3" y="25"/>
                  </a:lnTo>
                  <a:lnTo>
                    <a:pt x="41" y="82"/>
                  </a:lnTo>
                  <a:lnTo>
                    <a:pt x="0" y="92"/>
                  </a:lnTo>
                  <a:lnTo>
                    <a:pt x="33" y="127"/>
                  </a:lnTo>
                  <a:lnTo>
                    <a:pt x="1" y="156"/>
                  </a:lnTo>
                  <a:lnTo>
                    <a:pt x="51" y="150"/>
                  </a:lnTo>
                  <a:lnTo>
                    <a:pt x="42" y="189"/>
                  </a:lnTo>
                  <a:lnTo>
                    <a:pt x="69" y="168"/>
                  </a:lnTo>
                  <a:lnTo>
                    <a:pt x="75" y="232"/>
                  </a:lnTo>
                  <a:lnTo>
                    <a:pt x="95" y="159"/>
                  </a:lnTo>
                  <a:lnTo>
                    <a:pt x="118" y="212"/>
                  </a:lnTo>
                  <a:lnTo>
                    <a:pt x="126" y="154"/>
                  </a:lnTo>
                  <a:lnTo>
                    <a:pt x="162" y="194"/>
                  </a:lnTo>
                  <a:lnTo>
                    <a:pt x="151" y="138"/>
                  </a:lnTo>
                  <a:lnTo>
                    <a:pt x="193" y="143"/>
                  </a:lnTo>
                  <a:lnTo>
                    <a:pt x="157" y="112"/>
                  </a:lnTo>
                  <a:lnTo>
                    <a:pt x="189" y="87"/>
                  </a:lnTo>
                  <a:lnTo>
                    <a:pt x="149" y="79"/>
                  </a:lnTo>
                  <a:lnTo>
                    <a:pt x="164" y="48"/>
                  </a:lnTo>
                  <a:lnTo>
                    <a:pt x="126" y="58"/>
                  </a:lnTo>
                  <a:lnTo>
                    <a:pt x="129" y="0"/>
                  </a:lnTo>
                  <a:lnTo>
                    <a:pt x="97" y="62"/>
                  </a:lnTo>
                  <a:close/>
                </a:path>
              </a:pathLst>
            </a:custGeom>
            <a:solidFill>
              <a:srgbClr val="00CC99"/>
            </a:solidFill>
            <a:ln w="792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627" name="AutoShape 56"/>
          <p:cNvSpPr>
            <a:spLocks noChangeArrowheads="1"/>
          </p:cNvSpPr>
          <p:nvPr/>
        </p:nvSpPr>
        <p:spPr bwMode="auto">
          <a:xfrm>
            <a:off x="3068638" y="4229100"/>
            <a:ext cx="153987" cy="184150"/>
          </a:xfrm>
          <a:custGeom>
            <a:avLst/>
            <a:gdLst>
              <a:gd name="T0" fmla="*/ 2147483646 w 193"/>
              <a:gd name="T1" fmla="*/ 2147483646 h 231"/>
              <a:gd name="T2" fmla="*/ 2147483646 w 193"/>
              <a:gd name="T3" fmla="*/ 2147483646 h 231"/>
              <a:gd name="T4" fmla="*/ 2147483646 w 193"/>
              <a:gd name="T5" fmla="*/ 2147483646 h 231"/>
              <a:gd name="T6" fmla="*/ 2147483646 w 193"/>
              <a:gd name="T7" fmla="*/ 2147483646 h 231"/>
              <a:gd name="T8" fmla="*/ 2147483646 w 193"/>
              <a:gd name="T9" fmla="*/ 2147483646 h 231"/>
              <a:gd name="T10" fmla="*/ 0 w 193"/>
              <a:gd name="T11" fmla="*/ 2147483646 h 231"/>
              <a:gd name="T12" fmla="*/ 2147483646 w 193"/>
              <a:gd name="T13" fmla="*/ 2147483646 h 231"/>
              <a:gd name="T14" fmla="*/ 2147483646 w 193"/>
              <a:gd name="T15" fmla="*/ 2147483646 h 231"/>
              <a:gd name="T16" fmla="*/ 2147483646 w 193"/>
              <a:gd name="T17" fmla="*/ 2147483646 h 231"/>
              <a:gd name="T18" fmla="*/ 2147483646 w 193"/>
              <a:gd name="T19" fmla="*/ 2147483646 h 231"/>
              <a:gd name="T20" fmla="*/ 2147483646 w 193"/>
              <a:gd name="T21" fmla="*/ 2147483646 h 231"/>
              <a:gd name="T22" fmla="*/ 2147483646 w 193"/>
              <a:gd name="T23" fmla="*/ 2147483646 h 231"/>
              <a:gd name="T24" fmla="*/ 2147483646 w 193"/>
              <a:gd name="T25" fmla="*/ 2147483646 h 231"/>
              <a:gd name="T26" fmla="*/ 2147483646 w 193"/>
              <a:gd name="T27" fmla="*/ 2147483646 h 231"/>
              <a:gd name="T28" fmla="*/ 2147483646 w 193"/>
              <a:gd name="T29" fmla="*/ 2147483646 h 231"/>
              <a:gd name="T30" fmla="*/ 2147483646 w 193"/>
              <a:gd name="T31" fmla="*/ 2147483646 h 231"/>
              <a:gd name="T32" fmla="*/ 2147483646 w 193"/>
              <a:gd name="T33" fmla="*/ 2147483646 h 231"/>
              <a:gd name="T34" fmla="*/ 2147483646 w 193"/>
              <a:gd name="T35" fmla="*/ 2147483646 h 231"/>
              <a:gd name="T36" fmla="*/ 2147483646 w 193"/>
              <a:gd name="T37" fmla="*/ 2147483646 h 231"/>
              <a:gd name="T38" fmla="*/ 2147483646 w 193"/>
              <a:gd name="T39" fmla="*/ 2147483646 h 231"/>
              <a:gd name="T40" fmla="*/ 2147483646 w 193"/>
              <a:gd name="T41" fmla="*/ 2147483646 h 231"/>
              <a:gd name="T42" fmla="*/ 2147483646 w 193"/>
              <a:gd name="T43" fmla="*/ 2147483646 h 231"/>
              <a:gd name="T44" fmla="*/ 2147483646 w 193"/>
              <a:gd name="T45" fmla="*/ 2147483646 h 231"/>
              <a:gd name="T46" fmla="*/ 2147483646 w 193"/>
              <a:gd name="T47" fmla="*/ 0 h 231"/>
              <a:gd name="T48" fmla="*/ 2147483646 w 193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1"/>
              <a:gd name="T77" fmla="*/ 193 w 193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1">
                <a:moveTo>
                  <a:pt x="97" y="62"/>
                </a:moveTo>
                <a:lnTo>
                  <a:pt x="75" y="24"/>
                </a:lnTo>
                <a:lnTo>
                  <a:pt x="65" y="67"/>
                </a:lnTo>
                <a:lnTo>
                  <a:pt x="3" y="24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1" y="156"/>
                </a:lnTo>
                <a:lnTo>
                  <a:pt x="51" y="149"/>
                </a:lnTo>
                <a:lnTo>
                  <a:pt x="42" y="189"/>
                </a:lnTo>
                <a:lnTo>
                  <a:pt x="69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2"/>
                </a:lnTo>
                <a:lnTo>
                  <a:pt x="126" y="154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1"/>
                </a:lnTo>
                <a:lnTo>
                  <a:pt x="189" y="87"/>
                </a:lnTo>
                <a:lnTo>
                  <a:pt x="149" y="79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28" name="Rectangle 57"/>
          <p:cNvSpPr>
            <a:spLocks noChangeArrowheads="1"/>
          </p:cNvSpPr>
          <p:nvPr/>
        </p:nvSpPr>
        <p:spPr bwMode="auto">
          <a:xfrm>
            <a:off x="4606925" y="2733675"/>
            <a:ext cx="360363" cy="4762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29" name="Rectangle 58"/>
          <p:cNvSpPr>
            <a:spLocks noChangeArrowheads="1"/>
          </p:cNvSpPr>
          <p:nvPr/>
        </p:nvSpPr>
        <p:spPr bwMode="auto">
          <a:xfrm>
            <a:off x="4606925" y="2917825"/>
            <a:ext cx="871538" cy="4762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30" name="Rectangle 59"/>
          <p:cNvSpPr>
            <a:spLocks noChangeArrowheads="1"/>
          </p:cNvSpPr>
          <p:nvPr/>
        </p:nvSpPr>
        <p:spPr bwMode="auto">
          <a:xfrm>
            <a:off x="4606925" y="3163888"/>
            <a:ext cx="922338" cy="4762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31" name="Rectangle 60"/>
          <p:cNvSpPr>
            <a:spLocks noChangeArrowheads="1"/>
          </p:cNvSpPr>
          <p:nvPr/>
        </p:nvSpPr>
        <p:spPr bwMode="auto">
          <a:xfrm>
            <a:off x="4606925" y="3348038"/>
            <a:ext cx="565150" cy="46037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32" name="Rectangle 61"/>
          <p:cNvSpPr>
            <a:spLocks noChangeArrowheads="1"/>
          </p:cNvSpPr>
          <p:nvPr/>
        </p:nvSpPr>
        <p:spPr bwMode="auto">
          <a:xfrm>
            <a:off x="4914900" y="1592263"/>
            <a:ext cx="273050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33" name="Rectangle 62"/>
          <p:cNvSpPr>
            <a:spLocks noChangeArrowheads="1"/>
          </p:cNvSpPr>
          <p:nvPr/>
        </p:nvSpPr>
        <p:spPr bwMode="auto">
          <a:xfrm>
            <a:off x="4953000" y="1549400"/>
            <a:ext cx="11112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200" b="1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24634" name="Rectangle 63"/>
          <p:cNvSpPr>
            <a:spLocks noChangeArrowheads="1"/>
          </p:cNvSpPr>
          <p:nvPr/>
        </p:nvSpPr>
        <p:spPr bwMode="auto">
          <a:xfrm>
            <a:off x="4914900" y="2635250"/>
            <a:ext cx="273050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35" name="Rectangle 64"/>
          <p:cNvSpPr>
            <a:spLocks noChangeArrowheads="1"/>
          </p:cNvSpPr>
          <p:nvPr/>
        </p:nvSpPr>
        <p:spPr bwMode="auto">
          <a:xfrm>
            <a:off x="4991100" y="2679700"/>
            <a:ext cx="119063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636" name="Rectangle 65"/>
          <p:cNvSpPr>
            <a:spLocks noChangeArrowheads="1"/>
          </p:cNvSpPr>
          <p:nvPr/>
        </p:nvSpPr>
        <p:spPr bwMode="auto">
          <a:xfrm>
            <a:off x="5427663" y="2817813"/>
            <a:ext cx="222250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37" name="Rectangle 66"/>
          <p:cNvSpPr>
            <a:spLocks noChangeArrowheads="1"/>
          </p:cNvSpPr>
          <p:nvPr/>
        </p:nvSpPr>
        <p:spPr bwMode="auto">
          <a:xfrm>
            <a:off x="5503863" y="2862263"/>
            <a:ext cx="101600" cy="198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24638" name="Rectangle 67"/>
          <p:cNvSpPr>
            <a:spLocks noChangeArrowheads="1"/>
          </p:cNvSpPr>
          <p:nvPr/>
        </p:nvSpPr>
        <p:spPr bwMode="auto">
          <a:xfrm>
            <a:off x="5478463" y="3063875"/>
            <a:ext cx="255587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39" name="Rectangle 68"/>
          <p:cNvSpPr>
            <a:spLocks noChangeArrowheads="1"/>
          </p:cNvSpPr>
          <p:nvPr/>
        </p:nvSpPr>
        <p:spPr bwMode="auto">
          <a:xfrm>
            <a:off x="5554663" y="3108325"/>
            <a:ext cx="101600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24640" name="Rectangle 69"/>
          <p:cNvSpPr>
            <a:spLocks noChangeArrowheads="1"/>
          </p:cNvSpPr>
          <p:nvPr/>
        </p:nvSpPr>
        <p:spPr bwMode="auto">
          <a:xfrm>
            <a:off x="5121275" y="3249613"/>
            <a:ext cx="22225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41" name="Rectangle 70"/>
          <p:cNvSpPr>
            <a:spLocks noChangeArrowheads="1"/>
          </p:cNvSpPr>
          <p:nvPr/>
        </p:nvSpPr>
        <p:spPr bwMode="auto">
          <a:xfrm>
            <a:off x="5195888" y="3294063"/>
            <a:ext cx="119062" cy="198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642" name="AutoShape 71"/>
          <p:cNvSpPr>
            <a:spLocks noChangeArrowheads="1"/>
          </p:cNvSpPr>
          <p:nvPr/>
        </p:nvSpPr>
        <p:spPr bwMode="auto">
          <a:xfrm>
            <a:off x="4505325" y="2635250"/>
            <a:ext cx="153988" cy="184150"/>
          </a:xfrm>
          <a:custGeom>
            <a:avLst/>
            <a:gdLst>
              <a:gd name="T0" fmla="*/ 2147483646 w 194"/>
              <a:gd name="T1" fmla="*/ 2147483646 h 231"/>
              <a:gd name="T2" fmla="*/ 2147483646 w 194"/>
              <a:gd name="T3" fmla="*/ 2147483646 h 231"/>
              <a:gd name="T4" fmla="*/ 2147483646 w 194"/>
              <a:gd name="T5" fmla="*/ 2147483646 h 231"/>
              <a:gd name="T6" fmla="*/ 2147483646 w 194"/>
              <a:gd name="T7" fmla="*/ 2147483646 h 231"/>
              <a:gd name="T8" fmla="*/ 2147483646 w 194"/>
              <a:gd name="T9" fmla="*/ 2147483646 h 231"/>
              <a:gd name="T10" fmla="*/ 0 w 194"/>
              <a:gd name="T11" fmla="*/ 2147483646 h 231"/>
              <a:gd name="T12" fmla="*/ 2147483646 w 194"/>
              <a:gd name="T13" fmla="*/ 2147483646 h 231"/>
              <a:gd name="T14" fmla="*/ 2147483646 w 194"/>
              <a:gd name="T15" fmla="*/ 2147483646 h 231"/>
              <a:gd name="T16" fmla="*/ 2147483646 w 194"/>
              <a:gd name="T17" fmla="*/ 2147483646 h 231"/>
              <a:gd name="T18" fmla="*/ 2147483646 w 194"/>
              <a:gd name="T19" fmla="*/ 2147483646 h 231"/>
              <a:gd name="T20" fmla="*/ 2147483646 w 194"/>
              <a:gd name="T21" fmla="*/ 2147483646 h 231"/>
              <a:gd name="T22" fmla="*/ 2147483646 w 194"/>
              <a:gd name="T23" fmla="*/ 2147483646 h 231"/>
              <a:gd name="T24" fmla="*/ 2147483646 w 194"/>
              <a:gd name="T25" fmla="*/ 2147483646 h 231"/>
              <a:gd name="T26" fmla="*/ 2147483646 w 194"/>
              <a:gd name="T27" fmla="*/ 2147483646 h 231"/>
              <a:gd name="T28" fmla="*/ 2147483646 w 194"/>
              <a:gd name="T29" fmla="*/ 2147483646 h 231"/>
              <a:gd name="T30" fmla="*/ 2147483646 w 194"/>
              <a:gd name="T31" fmla="*/ 2147483646 h 231"/>
              <a:gd name="T32" fmla="*/ 2147483646 w 194"/>
              <a:gd name="T33" fmla="*/ 2147483646 h 231"/>
              <a:gd name="T34" fmla="*/ 2147483646 w 194"/>
              <a:gd name="T35" fmla="*/ 2147483646 h 231"/>
              <a:gd name="T36" fmla="*/ 2147483646 w 194"/>
              <a:gd name="T37" fmla="*/ 2147483646 h 231"/>
              <a:gd name="T38" fmla="*/ 2147483646 w 194"/>
              <a:gd name="T39" fmla="*/ 2147483646 h 231"/>
              <a:gd name="T40" fmla="*/ 2147483646 w 194"/>
              <a:gd name="T41" fmla="*/ 2147483646 h 231"/>
              <a:gd name="T42" fmla="*/ 2147483646 w 194"/>
              <a:gd name="T43" fmla="*/ 2147483646 h 231"/>
              <a:gd name="T44" fmla="*/ 2147483646 w 194"/>
              <a:gd name="T45" fmla="*/ 2147483646 h 231"/>
              <a:gd name="T46" fmla="*/ 2147483646 w 194"/>
              <a:gd name="T47" fmla="*/ 0 h 231"/>
              <a:gd name="T48" fmla="*/ 2147483646 w 194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4"/>
              <a:gd name="T76" fmla="*/ 0 h 231"/>
              <a:gd name="T77" fmla="*/ 194 w 194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4" h="231">
                <a:moveTo>
                  <a:pt x="97" y="62"/>
                </a:moveTo>
                <a:lnTo>
                  <a:pt x="76" y="24"/>
                </a:lnTo>
                <a:lnTo>
                  <a:pt x="66" y="67"/>
                </a:lnTo>
                <a:lnTo>
                  <a:pt x="4" y="24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2" y="156"/>
                </a:lnTo>
                <a:lnTo>
                  <a:pt x="51" y="149"/>
                </a:lnTo>
                <a:lnTo>
                  <a:pt x="43" y="188"/>
                </a:lnTo>
                <a:lnTo>
                  <a:pt x="69" y="167"/>
                </a:lnTo>
                <a:lnTo>
                  <a:pt x="76" y="231"/>
                </a:lnTo>
                <a:lnTo>
                  <a:pt x="96" y="159"/>
                </a:lnTo>
                <a:lnTo>
                  <a:pt x="118" y="211"/>
                </a:lnTo>
                <a:lnTo>
                  <a:pt x="127" y="154"/>
                </a:lnTo>
                <a:lnTo>
                  <a:pt x="163" y="193"/>
                </a:lnTo>
                <a:lnTo>
                  <a:pt x="151" y="138"/>
                </a:lnTo>
                <a:lnTo>
                  <a:pt x="194" y="142"/>
                </a:lnTo>
                <a:lnTo>
                  <a:pt x="158" y="111"/>
                </a:lnTo>
                <a:lnTo>
                  <a:pt x="189" y="87"/>
                </a:lnTo>
                <a:lnTo>
                  <a:pt x="150" y="78"/>
                </a:lnTo>
                <a:lnTo>
                  <a:pt x="164" y="47"/>
                </a:lnTo>
                <a:lnTo>
                  <a:pt x="127" y="57"/>
                </a:lnTo>
                <a:lnTo>
                  <a:pt x="130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43" name="AutoShape 72"/>
          <p:cNvSpPr>
            <a:spLocks noChangeArrowheads="1"/>
          </p:cNvSpPr>
          <p:nvPr/>
        </p:nvSpPr>
        <p:spPr bwMode="auto">
          <a:xfrm>
            <a:off x="4505325" y="2819400"/>
            <a:ext cx="153988" cy="182563"/>
          </a:xfrm>
          <a:custGeom>
            <a:avLst/>
            <a:gdLst>
              <a:gd name="T0" fmla="*/ 2147483646 w 194"/>
              <a:gd name="T1" fmla="*/ 2147483646 h 232"/>
              <a:gd name="T2" fmla="*/ 2147483646 w 194"/>
              <a:gd name="T3" fmla="*/ 2147483646 h 232"/>
              <a:gd name="T4" fmla="*/ 2147483646 w 194"/>
              <a:gd name="T5" fmla="*/ 2147483646 h 232"/>
              <a:gd name="T6" fmla="*/ 2147483646 w 194"/>
              <a:gd name="T7" fmla="*/ 2147483646 h 232"/>
              <a:gd name="T8" fmla="*/ 2147483646 w 194"/>
              <a:gd name="T9" fmla="*/ 2147483646 h 232"/>
              <a:gd name="T10" fmla="*/ 0 w 194"/>
              <a:gd name="T11" fmla="*/ 2147483646 h 232"/>
              <a:gd name="T12" fmla="*/ 2147483646 w 194"/>
              <a:gd name="T13" fmla="*/ 2147483646 h 232"/>
              <a:gd name="T14" fmla="*/ 2147483646 w 194"/>
              <a:gd name="T15" fmla="*/ 2147483646 h 232"/>
              <a:gd name="T16" fmla="*/ 2147483646 w 194"/>
              <a:gd name="T17" fmla="*/ 2147483646 h 232"/>
              <a:gd name="T18" fmla="*/ 2147483646 w 194"/>
              <a:gd name="T19" fmla="*/ 2147483646 h 232"/>
              <a:gd name="T20" fmla="*/ 2147483646 w 194"/>
              <a:gd name="T21" fmla="*/ 2147483646 h 232"/>
              <a:gd name="T22" fmla="*/ 2147483646 w 194"/>
              <a:gd name="T23" fmla="*/ 2147483646 h 232"/>
              <a:gd name="T24" fmla="*/ 2147483646 w 194"/>
              <a:gd name="T25" fmla="*/ 2147483646 h 232"/>
              <a:gd name="T26" fmla="*/ 2147483646 w 194"/>
              <a:gd name="T27" fmla="*/ 2147483646 h 232"/>
              <a:gd name="T28" fmla="*/ 2147483646 w 194"/>
              <a:gd name="T29" fmla="*/ 2147483646 h 232"/>
              <a:gd name="T30" fmla="*/ 2147483646 w 194"/>
              <a:gd name="T31" fmla="*/ 2147483646 h 232"/>
              <a:gd name="T32" fmla="*/ 2147483646 w 194"/>
              <a:gd name="T33" fmla="*/ 2147483646 h 232"/>
              <a:gd name="T34" fmla="*/ 2147483646 w 194"/>
              <a:gd name="T35" fmla="*/ 2147483646 h 232"/>
              <a:gd name="T36" fmla="*/ 2147483646 w 194"/>
              <a:gd name="T37" fmla="*/ 2147483646 h 232"/>
              <a:gd name="T38" fmla="*/ 2147483646 w 194"/>
              <a:gd name="T39" fmla="*/ 2147483646 h 232"/>
              <a:gd name="T40" fmla="*/ 2147483646 w 194"/>
              <a:gd name="T41" fmla="*/ 2147483646 h 232"/>
              <a:gd name="T42" fmla="*/ 2147483646 w 194"/>
              <a:gd name="T43" fmla="*/ 2147483646 h 232"/>
              <a:gd name="T44" fmla="*/ 2147483646 w 194"/>
              <a:gd name="T45" fmla="*/ 2147483646 h 232"/>
              <a:gd name="T46" fmla="*/ 2147483646 w 194"/>
              <a:gd name="T47" fmla="*/ 0 h 232"/>
              <a:gd name="T48" fmla="*/ 2147483646 w 194"/>
              <a:gd name="T49" fmla="*/ 214748364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4"/>
              <a:gd name="T76" fmla="*/ 0 h 232"/>
              <a:gd name="T77" fmla="*/ 194 w 194"/>
              <a:gd name="T78" fmla="*/ 232 h 2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4" h="232">
                <a:moveTo>
                  <a:pt x="97" y="63"/>
                </a:moveTo>
                <a:lnTo>
                  <a:pt x="76" y="25"/>
                </a:lnTo>
                <a:lnTo>
                  <a:pt x="66" y="67"/>
                </a:lnTo>
                <a:lnTo>
                  <a:pt x="4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2" y="156"/>
                </a:lnTo>
                <a:lnTo>
                  <a:pt x="51" y="150"/>
                </a:lnTo>
                <a:lnTo>
                  <a:pt x="43" y="189"/>
                </a:lnTo>
                <a:lnTo>
                  <a:pt x="69" y="168"/>
                </a:lnTo>
                <a:lnTo>
                  <a:pt x="76" y="232"/>
                </a:lnTo>
                <a:lnTo>
                  <a:pt x="96" y="159"/>
                </a:lnTo>
                <a:lnTo>
                  <a:pt x="118" y="212"/>
                </a:lnTo>
                <a:lnTo>
                  <a:pt x="127" y="154"/>
                </a:lnTo>
                <a:lnTo>
                  <a:pt x="163" y="194"/>
                </a:lnTo>
                <a:lnTo>
                  <a:pt x="151" y="138"/>
                </a:lnTo>
                <a:lnTo>
                  <a:pt x="194" y="143"/>
                </a:lnTo>
                <a:lnTo>
                  <a:pt x="158" y="112"/>
                </a:lnTo>
                <a:lnTo>
                  <a:pt x="189" y="87"/>
                </a:lnTo>
                <a:lnTo>
                  <a:pt x="150" y="79"/>
                </a:lnTo>
                <a:lnTo>
                  <a:pt x="164" y="48"/>
                </a:lnTo>
                <a:lnTo>
                  <a:pt x="127" y="58"/>
                </a:lnTo>
                <a:lnTo>
                  <a:pt x="130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44" name="AutoShape 73"/>
          <p:cNvSpPr>
            <a:spLocks noChangeArrowheads="1"/>
          </p:cNvSpPr>
          <p:nvPr/>
        </p:nvSpPr>
        <p:spPr bwMode="auto">
          <a:xfrm>
            <a:off x="4505325" y="3063875"/>
            <a:ext cx="153988" cy="185738"/>
          </a:xfrm>
          <a:custGeom>
            <a:avLst/>
            <a:gdLst>
              <a:gd name="T0" fmla="*/ 2147483646 w 194"/>
              <a:gd name="T1" fmla="*/ 2147483646 h 233"/>
              <a:gd name="T2" fmla="*/ 2147483646 w 194"/>
              <a:gd name="T3" fmla="*/ 2147483646 h 233"/>
              <a:gd name="T4" fmla="*/ 2147483646 w 194"/>
              <a:gd name="T5" fmla="*/ 2147483646 h 233"/>
              <a:gd name="T6" fmla="*/ 2147483646 w 194"/>
              <a:gd name="T7" fmla="*/ 2147483646 h 233"/>
              <a:gd name="T8" fmla="*/ 2147483646 w 194"/>
              <a:gd name="T9" fmla="*/ 2147483646 h 233"/>
              <a:gd name="T10" fmla="*/ 0 w 194"/>
              <a:gd name="T11" fmla="*/ 2147483646 h 233"/>
              <a:gd name="T12" fmla="*/ 2147483646 w 194"/>
              <a:gd name="T13" fmla="*/ 2147483646 h 233"/>
              <a:gd name="T14" fmla="*/ 2147483646 w 194"/>
              <a:gd name="T15" fmla="*/ 2147483646 h 233"/>
              <a:gd name="T16" fmla="*/ 2147483646 w 194"/>
              <a:gd name="T17" fmla="*/ 2147483646 h 233"/>
              <a:gd name="T18" fmla="*/ 2147483646 w 194"/>
              <a:gd name="T19" fmla="*/ 2147483646 h 233"/>
              <a:gd name="T20" fmla="*/ 2147483646 w 194"/>
              <a:gd name="T21" fmla="*/ 2147483646 h 233"/>
              <a:gd name="T22" fmla="*/ 2147483646 w 194"/>
              <a:gd name="T23" fmla="*/ 2147483646 h 233"/>
              <a:gd name="T24" fmla="*/ 2147483646 w 194"/>
              <a:gd name="T25" fmla="*/ 2147483646 h 233"/>
              <a:gd name="T26" fmla="*/ 2147483646 w 194"/>
              <a:gd name="T27" fmla="*/ 2147483646 h 233"/>
              <a:gd name="T28" fmla="*/ 2147483646 w 194"/>
              <a:gd name="T29" fmla="*/ 2147483646 h 233"/>
              <a:gd name="T30" fmla="*/ 2147483646 w 194"/>
              <a:gd name="T31" fmla="*/ 2147483646 h 233"/>
              <a:gd name="T32" fmla="*/ 2147483646 w 194"/>
              <a:gd name="T33" fmla="*/ 2147483646 h 233"/>
              <a:gd name="T34" fmla="*/ 2147483646 w 194"/>
              <a:gd name="T35" fmla="*/ 2147483646 h 233"/>
              <a:gd name="T36" fmla="*/ 2147483646 w 194"/>
              <a:gd name="T37" fmla="*/ 2147483646 h 233"/>
              <a:gd name="T38" fmla="*/ 2147483646 w 194"/>
              <a:gd name="T39" fmla="*/ 2147483646 h 233"/>
              <a:gd name="T40" fmla="*/ 2147483646 w 194"/>
              <a:gd name="T41" fmla="*/ 2147483646 h 233"/>
              <a:gd name="T42" fmla="*/ 2147483646 w 194"/>
              <a:gd name="T43" fmla="*/ 2147483646 h 233"/>
              <a:gd name="T44" fmla="*/ 2147483646 w 194"/>
              <a:gd name="T45" fmla="*/ 2147483646 h 233"/>
              <a:gd name="T46" fmla="*/ 2147483646 w 194"/>
              <a:gd name="T47" fmla="*/ 0 h 233"/>
              <a:gd name="T48" fmla="*/ 2147483646 w 194"/>
              <a:gd name="T49" fmla="*/ 2147483646 h 2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4"/>
              <a:gd name="T76" fmla="*/ 0 h 233"/>
              <a:gd name="T77" fmla="*/ 194 w 194"/>
              <a:gd name="T78" fmla="*/ 233 h 2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4" h="233">
                <a:moveTo>
                  <a:pt x="97" y="62"/>
                </a:moveTo>
                <a:lnTo>
                  <a:pt x="76" y="24"/>
                </a:lnTo>
                <a:lnTo>
                  <a:pt x="66" y="69"/>
                </a:lnTo>
                <a:lnTo>
                  <a:pt x="4" y="24"/>
                </a:lnTo>
                <a:lnTo>
                  <a:pt x="41" y="82"/>
                </a:lnTo>
                <a:lnTo>
                  <a:pt x="0" y="93"/>
                </a:lnTo>
                <a:lnTo>
                  <a:pt x="33" y="126"/>
                </a:lnTo>
                <a:lnTo>
                  <a:pt x="2" y="157"/>
                </a:lnTo>
                <a:lnTo>
                  <a:pt x="51" y="151"/>
                </a:lnTo>
                <a:lnTo>
                  <a:pt x="43" y="190"/>
                </a:lnTo>
                <a:lnTo>
                  <a:pt x="69" y="169"/>
                </a:lnTo>
                <a:lnTo>
                  <a:pt x="76" y="233"/>
                </a:lnTo>
                <a:lnTo>
                  <a:pt x="96" y="161"/>
                </a:lnTo>
                <a:lnTo>
                  <a:pt x="118" y="213"/>
                </a:lnTo>
                <a:lnTo>
                  <a:pt x="127" y="156"/>
                </a:lnTo>
                <a:lnTo>
                  <a:pt x="163" y="195"/>
                </a:lnTo>
                <a:lnTo>
                  <a:pt x="151" y="139"/>
                </a:lnTo>
                <a:lnTo>
                  <a:pt x="194" y="143"/>
                </a:lnTo>
                <a:lnTo>
                  <a:pt x="158" y="113"/>
                </a:lnTo>
                <a:lnTo>
                  <a:pt x="189" y="87"/>
                </a:lnTo>
                <a:lnTo>
                  <a:pt x="150" y="79"/>
                </a:lnTo>
                <a:lnTo>
                  <a:pt x="164" y="47"/>
                </a:lnTo>
                <a:lnTo>
                  <a:pt x="127" y="57"/>
                </a:lnTo>
                <a:lnTo>
                  <a:pt x="130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45" name="AutoShape 74"/>
          <p:cNvSpPr>
            <a:spLocks noChangeArrowheads="1"/>
          </p:cNvSpPr>
          <p:nvPr/>
        </p:nvSpPr>
        <p:spPr bwMode="auto">
          <a:xfrm>
            <a:off x="4505325" y="3309938"/>
            <a:ext cx="153988" cy="184150"/>
          </a:xfrm>
          <a:custGeom>
            <a:avLst/>
            <a:gdLst>
              <a:gd name="T0" fmla="*/ 2147483646 w 194"/>
              <a:gd name="T1" fmla="*/ 2147483646 h 232"/>
              <a:gd name="T2" fmla="*/ 2147483646 w 194"/>
              <a:gd name="T3" fmla="*/ 2147483646 h 232"/>
              <a:gd name="T4" fmla="*/ 2147483646 w 194"/>
              <a:gd name="T5" fmla="*/ 2147483646 h 232"/>
              <a:gd name="T6" fmla="*/ 2147483646 w 194"/>
              <a:gd name="T7" fmla="*/ 2147483646 h 232"/>
              <a:gd name="T8" fmla="*/ 2147483646 w 194"/>
              <a:gd name="T9" fmla="*/ 2147483646 h 232"/>
              <a:gd name="T10" fmla="*/ 0 w 194"/>
              <a:gd name="T11" fmla="*/ 2147483646 h 232"/>
              <a:gd name="T12" fmla="*/ 2147483646 w 194"/>
              <a:gd name="T13" fmla="*/ 2147483646 h 232"/>
              <a:gd name="T14" fmla="*/ 2147483646 w 194"/>
              <a:gd name="T15" fmla="*/ 2147483646 h 232"/>
              <a:gd name="T16" fmla="*/ 2147483646 w 194"/>
              <a:gd name="T17" fmla="*/ 2147483646 h 232"/>
              <a:gd name="T18" fmla="*/ 2147483646 w 194"/>
              <a:gd name="T19" fmla="*/ 2147483646 h 232"/>
              <a:gd name="T20" fmla="*/ 2147483646 w 194"/>
              <a:gd name="T21" fmla="*/ 2147483646 h 232"/>
              <a:gd name="T22" fmla="*/ 2147483646 w 194"/>
              <a:gd name="T23" fmla="*/ 2147483646 h 232"/>
              <a:gd name="T24" fmla="*/ 2147483646 w 194"/>
              <a:gd name="T25" fmla="*/ 2147483646 h 232"/>
              <a:gd name="T26" fmla="*/ 2147483646 w 194"/>
              <a:gd name="T27" fmla="*/ 2147483646 h 232"/>
              <a:gd name="T28" fmla="*/ 2147483646 w 194"/>
              <a:gd name="T29" fmla="*/ 2147483646 h 232"/>
              <a:gd name="T30" fmla="*/ 2147483646 w 194"/>
              <a:gd name="T31" fmla="*/ 2147483646 h 232"/>
              <a:gd name="T32" fmla="*/ 2147483646 w 194"/>
              <a:gd name="T33" fmla="*/ 2147483646 h 232"/>
              <a:gd name="T34" fmla="*/ 2147483646 w 194"/>
              <a:gd name="T35" fmla="*/ 2147483646 h 232"/>
              <a:gd name="T36" fmla="*/ 2147483646 w 194"/>
              <a:gd name="T37" fmla="*/ 2147483646 h 232"/>
              <a:gd name="T38" fmla="*/ 2147483646 w 194"/>
              <a:gd name="T39" fmla="*/ 2147483646 h 232"/>
              <a:gd name="T40" fmla="*/ 2147483646 w 194"/>
              <a:gd name="T41" fmla="*/ 2147483646 h 232"/>
              <a:gd name="T42" fmla="*/ 2147483646 w 194"/>
              <a:gd name="T43" fmla="*/ 2147483646 h 232"/>
              <a:gd name="T44" fmla="*/ 2147483646 w 194"/>
              <a:gd name="T45" fmla="*/ 2147483646 h 232"/>
              <a:gd name="T46" fmla="*/ 2147483646 w 194"/>
              <a:gd name="T47" fmla="*/ 0 h 232"/>
              <a:gd name="T48" fmla="*/ 2147483646 w 194"/>
              <a:gd name="T49" fmla="*/ 214748364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4"/>
              <a:gd name="T76" fmla="*/ 0 h 232"/>
              <a:gd name="T77" fmla="*/ 194 w 194"/>
              <a:gd name="T78" fmla="*/ 232 h 2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4" h="232">
                <a:moveTo>
                  <a:pt x="97" y="63"/>
                </a:moveTo>
                <a:lnTo>
                  <a:pt x="76" y="25"/>
                </a:lnTo>
                <a:lnTo>
                  <a:pt x="66" y="67"/>
                </a:lnTo>
                <a:lnTo>
                  <a:pt x="4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2" y="156"/>
                </a:lnTo>
                <a:lnTo>
                  <a:pt x="51" y="150"/>
                </a:lnTo>
                <a:lnTo>
                  <a:pt x="43" y="189"/>
                </a:lnTo>
                <a:lnTo>
                  <a:pt x="69" y="168"/>
                </a:lnTo>
                <a:lnTo>
                  <a:pt x="76" y="232"/>
                </a:lnTo>
                <a:lnTo>
                  <a:pt x="96" y="159"/>
                </a:lnTo>
                <a:lnTo>
                  <a:pt x="118" y="212"/>
                </a:lnTo>
                <a:lnTo>
                  <a:pt x="127" y="155"/>
                </a:lnTo>
                <a:lnTo>
                  <a:pt x="163" y="194"/>
                </a:lnTo>
                <a:lnTo>
                  <a:pt x="151" y="138"/>
                </a:lnTo>
                <a:lnTo>
                  <a:pt x="194" y="143"/>
                </a:lnTo>
                <a:lnTo>
                  <a:pt x="158" y="112"/>
                </a:lnTo>
                <a:lnTo>
                  <a:pt x="189" y="87"/>
                </a:lnTo>
                <a:lnTo>
                  <a:pt x="150" y="79"/>
                </a:lnTo>
                <a:lnTo>
                  <a:pt x="164" y="48"/>
                </a:lnTo>
                <a:lnTo>
                  <a:pt x="127" y="58"/>
                </a:lnTo>
                <a:lnTo>
                  <a:pt x="130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46" name="Rectangle 75"/>
          <p:cNvSpPr>
            <a:spLocks noChangeArrowheads="1"/>
          </p:cNvSpPr>
          <p:nvPr/>
        </p:nvSpPr>
        <p:spPr bwMode="auto">
          <a:xfrm>
            <a:off x="4606925" y="3654425"/>
            <a:ext cx="411163" cy="4603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47" name="AutoShape 76"/>
          <p:cNvSpPr>
            <a:spLocks noChangeArrowheads="1"/>
          </p:cNvSpPr>
          <p:nvPr/>
        </p:nvSpPr>
        <p:spPr bwMode="auto">
          <a:xfrm>
            <a:off x="4606925" y="3838575"/>
            <a:ext cx="307975" cy="47625"/>
          </a:xfrm>
          <a:custGeom>
            <a:avLst/>
            <a:gdLst>
              <a:gd name="T0" fmla="*/ 0 w 388"/>
              <a:gd name="T1" fmla="*/ 0 h 61"/>
              <a:gd name="T2" fmla="*/ 0 w 388"/>
              <a:gd name="T3" fmla="*/ 2147483646 h 61"/>
              <a:gd name="T4" fmla="*/ 2147483646 w 388"/>
              <a:gd name="T5" fmla="*/ 2147483646 h 61"/>
              <a:gd name="T6" fmla="*/ 2147483646 w 388"/>
              <a:gd name="T7" fmla="*/ 2147483646 h 61"/>
              <a:gd name="T8" fmla="*/ 0 w 388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8"/>
              <a:gd name="T16" fmla="*/ 0 h 61"/>
              <a:gd name="T17" fmla="*/ 388 w 388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8" h="61">
                <a:moveTo>
                  <a:pt x="0" y="0"/>
                </a:moveTo>
                <a:lnTo>
                  <a:pt x="0" y="59"/>
                </a:lnTo>
                <a:lnTo>
                  <a:pt x="388" y="61"/>
                </a:lnTo>
                <a:lnTo>
                  <a:pt x="388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48" name="Rectangle 77"/>
          <p:cNvSpPr>
            <a:spLocks noChangeArrowheads="1"/>
          </p:cNvSpPr>
          <p:nvPr/>
        </p:nvSpPr>
        <p:spPr bwMode="auto">
          <a:xfrm>
            <a:off x="4606925" y="4083050"/>
            <a:ext cx="922338" cy="4603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49" name="Rectangle 78"/>
          <p:cNvSpPr>
            <a:spLocks noChangeArrowheads="1"/>
          </p:cNvSpPr>
          <p:nvPr/>
        </p:nvSpPr>
        <p:spPr bwMode="auto">
          <a:xfrm>
            <a:off x="4606925" y="4267200"/>
            <a:ext cx="615950" cy="4603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50" name="Rectangle 79"/>
          <p:cNvSpPr>
            <a:spLocks noChangeArrowheads="1"/>
          </p:cNvSpPr>
          <p:nvPr/>
        </p:nvSpPr>
        <p:spPr bwMode="auto">
          <a:xfrm>
            <a:off x="4967288" y="3554413"/>
            <a:ext cx="222250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51" name="Rectangle 80"/>
          <p:cNvSpPr>
            <a:spLocks noChangeArrowheads="1"/>
          </p:cNvSpPr>
          <p:nvPr/>
        </p:nvSpPr>
        <p:spPr bwMode="auto">
          <a:xfrm>
            <a:off x="5041900" y="3600450"/>
            <a:ext cx="101600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24652" name="Rectangle 81"/>
          <p:cNvSpPr>
            <a:spLocks noChangeArrowheads="1"/>
          </p:cNvSpPr>
          <p:nvPr/>
        </p:nvSpPr>
        <p:spPr bwMode="auto">
          <a:xfrm>
            <a:off x="4864100" y="3738563"/>
            <a:ext cx="273050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53" name="Rectangle 82"/>
          <p:cNvSpPr>
            <a:spLocks noChangeArrowheads="1"/>
          </p:cNvSpPr>
          <p:nvPr/>
        </p:nvSpPr>
        <p:spPr bwMode="auto">
          <a:xfrm>
            <a:off x="4940300" y="3784600"/>
            <a:ext cx="119063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654" name="Rectangle 83"/>
          <p:cNvSpPr>
            <a:spLocks noChangeArrowheads="1"/>
          </p:cNvSpPr>
          <p:nvPr/>
        </p:nvSpPr>
        <p:spPr bwMode="auto">
          <a:xfrm>
            <a:off x="5478463" y="3983038"/>
            <a:ext cx="273050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55" name="Rectangle 84"/>
          <p:cNvSpPr>
            <a:spLocks noChangeArrowheads="1"/>
          </p:cNvSpPr>
          <p:nvPr/>
        </p:nvSpPr>
        <p:spPr bwMode="auto">
          <a:xfrm>
            <a:off x="5554663" y="4027488"/>
            <a:ext cx="119062" cy="198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656" name="Rectangle 85"/>
          <p:cNvSpPr>
            <a:spLocks noChangeArrowheads="1"/>
          </p:cNvSpPr>
          <p:nvPr/>
        </p:nvSpPr>
        <p:spPr bwMode="auto">
          <a:xfrm>
            <a:off x="5172075" y="4167188"/>
            <a:ext cx="254000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57" name="Rectangle 86"/>
          <p:cNvSpPr>
            <a:spLocks noChangeArrowheads="1"/>
          </p:cNvSpPr>
          <p:nvPr/>
        </p:nvSpPr>
        <p:spPr bwMode="auto">
          <a:xfrm>
            <a:off x="5246688" y="4213225"/>
            <a:ext cx="101600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24658" name="AutoShape 87"/>
          <p:cNvSpPr>
            <a:spLocks noChangeArrowheads="1"/>
          </p:cNvSpPr>
          <p:nvPr/>
        </p:nvSpPr>
        <p:spPr bwMode="auto">
          <a:xfrm>
            <a:off x="4505325" y="3554413"/>
            <a:ext cx="153988" cy="184150"/>
          </a:xfrm>
          <a:custGeom>
            <a:avLst/>
            <a:gdLst>
              <a:gd name="T0" fmla="*/ 2147483646 w 194"/>
              <a:gd name="T1" fmla="*/ 2147483646 h 231"/>
              <a:gd name="T2" fmla="*/ 2147483646 w 194"/>
              <a:gd name="T3" fmla="*/ 2147483646 h 231"/>
              <a:gd name="T4" fmla="*/ 2147483646 w 194"/>
              <a:gd name="T5" fmla="*/ 2147483646 h 231"/>
              <a:gd name="T6" fmla="*/ 2147483646 w 194"/>
              <a:gd name="T7" fmla="*/ 2147483646 h 231"/>
              <a:gd name="T8" fmla="*/ 2147483646 w 194"/>
              <a:gd name="T9" fmla="*/ 2147483646 h 231"/>
              <a:gd name="T10" fmla="*/ 0 w 194"/>
              <a:gd name="T11" fmla="*/ 2147483646 h 231"/>
              <a:gd name="T12" fmla="*/ 2147483646 w 194"/>
              <a:gd name="T13" fmla="*/ 2147483646 h 231"/>
              <a:gd name="T14" fmla="*/ 2147483646 w 194"/>
              <a:gd name="T15" fmla="*/ 2147483646 h 231"/>
              <a:gd name="T16" fmla="*/ 2147483646 w 194"/>
              <a:gd name="T17" fmla="*/ 2147483646 h 231"/>
              <a:gd name="T18" fmla="*/ 2147483646 w 194"/>
              <a:gd name="T19" fmla="*/ 2147483646 h 231"/>
              <a:gd name="T20" fmla="*/ 2147483646 w 194"/>
              <a:gd name="T21" fmla="*/ 2147483646 h 231"/>
              <a:gd name="T22" fmla="*/ 2147483646 w 194"/>
              <a:gd name="T23" fmla="*/ 2147483646 h 231"/>
              <a:gd name="T24" fmla="*/ 2147483646 w 194"/>
              <a:gd name="T25" fmla="*/ 2147483646 h 231"/>
              <a:gd name="T26" fmla="*/ 2147483646 w 194"/>
              <a:gd name="T27" fmla="*/ 2147483646 h 231"/>
              <a:gd name="T28" fmla="*/ 2147483646 w 194"/>
              <a:gd name="T29" fmla="*/ 2147483646 h 231"/>
              <a:gd name="T30" fmla="*/ 2147483646 w 194"/>
              <a:gd name="T31" fmla="*/ 2147483646 h 231"/>
              <a:gd name="T32" fmla="*/ 2147483646 w 194"/>
              <a:gd name="T33" fmla="*/ 2147483646 h 231"/>
              <a:gd name="T34" fmla="*/ 2147483646 w 194"/>
              <a:gd name="T35" fmla="*/ 2147483646 h 231"/>
              <a:gd name="T36" fmla="*/ 2147483646 w 194"/>
              <a:gd name="T37" fmla="*/ 2147483646 h 231"/>
              <a:gd name="T38" fmla="*/ 2147483646 w 194"/>
              <a:gd name="T39" fmla="*/ 2147483646 h 231"/>
              <a:gd name="T40" fmla="*/ 2147483646 w 194"/>
              <a:gd name="T41" fmla="*/ 2147483646 h 231"/>
              <a:gd name="T42" fmla="*/ 2147483646 w 194"/>
              <a:gd name="T43" fmla="*/ 2147483646 h 231"/>
              <a:gd name="T44" fmla="*/ 2147483646 w 194"/>
              <a:gd name="T45" fmla="*/ 2147483646 h 231"/>
              <a:gd name="T46" fmla="*/ 2147483646 w 194"/>
              <a:gd name="T47" fmla="*/ 0 h 231"/>
              <a:gd name="T48" fmla="*/ 2147483646 w 194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4"/>
              <a:gd name="T76" fmla="*/ 0 h 231"/>
              <a:gd name="T77" fmla="*/ 194 w 194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4" h="231">
                <a:moveTo>
                  <a:pt x="97" y="62"/>
                </a:moveTo>
                <a:lnTo>
                  <a:pt x="76" y="25"/>
                </a:lnTo>
                <a:lnTo>
                  <a:pt x="66" y="67"/>
                </a:lnTo>
                <a:lnTo>
                  <a:pt x="4" y="25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2" y="156"/>
                </a:lnTo>
                <a:lnTo>
                  <a:pt x="51" y="149"/>
                </a:lnTo>
                <a:lnTo>
                  <a:pt x="43" y="189"/>
                </a:lnTo>
                <a:lnTo>
                  <a:pt x="69" y="167"/>
                </a:lnTo>
                <a:lnTo>
                  <a:pt x="76" y="231"/>
                </a:lnTo>
                <a:lnTo>
                  <a:pt x="96" y="159"/>
                </a:lnTo>
                <a:lnTo>
                  <a:pt x="118" y="212"/>
                </a:lnTo>
                <a:lnTo>
                  <a:pt x="127" y="154"/>
                </a:lnTo>
                <a:lnTo>
                  <a:pt x="163" y="194"/>
                </a:lnTo>
                <a:lnTo>
                  <a:pt x="151" y="138"/>
                </a:lnTo>
                <a:lnTo>
                  <a:pt x="194" y="143"/>
                </a:lnTo>
                <a:lnTo>
                  <a:pt x="158" y="112"/>
                </a:lnTo>
                <a:lnTo>
                  <a:pt x="189" y="87"/>
                </a:lnTo>
                <a:lnTo>
                  <a:pt x="150" y="79"/>
                </a:lnTo>
                <a:lnTo>
                  <a:pt x="164" y="47"/>
                </a:lnTo>
                <a:lnTo>
                  <a:pt x="127" y="57"/>
                </a:lnTo>
                <a:lnTo>
                  <a:pt x="130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59" name="AutoShape 88"/>
          <p:cNvSpPr>
            <a:spLocks noChangeArrowheads="1"/>
          </p:cNvSpPr>
          <p:nvPr/>
        </p:nvSpPr>
        <p:spPr bwMode="auto">
          <a:xfrm>
            <a:off x="4505325" y="3738563"/>
            <a:ext cx="153988" cy="184150"/>
          </a:xfrm>
          <a:custGeom>
            <a:avLst/>
            <a:gdLst>
              <a:gd name="T0" fmla="*/ 2147483646 w 194"/>
              <a:gd name="T1" fmla="*/ 2147483646 h 232"/>
              <a:gd name="T2" fmla="*/ 2147483646 w 194"/>
              <a:gd name="T3" fmla="*/ 2147483646 h 232"/>
              <a:gd name="T4" fmla="*/ 2147483646 w 194"/>
              <a:gd name="T5" fmla="*/ 2147483646 h 232"/>
              <a:gd name="T6" fmla="*/ 2147483646 w 194"/>
              <a:gd name="T7" fmla="*/ 2147483646 h 232"/>
              <a:gd name="T8" fmla="*/ 2147483646 w 194"/>
              <a:gd name="T9" fmla="*/ 2147483646 h 232"/>
              <a:gd name="T10" fmla="*/ 0 w 194"/>
              <a:gd name="T11" fmla="*/ 2147483646 h 232"/>
              <a:gd name="T12" fmla="*/ 2147483646 w 194"/>
              <a:gd name="T13" fmla="*/ 2147483646 h 232"/>
              <a:gd name="T14" fmla="*/ 2147483646 w 194"/>
              <a:gd name="T15" fmla="*/ 2147483646 h 232"/>
              <a:gd name="T16" fmla="*/ 2147483646 w 194"/>
              <a:gd name="T17" fmla="*/ 2147483646 h 232"/>
              <a:gd name="T18" fmla="*/ 2147483646 w 194"/>
              <a:gd name="T19" fmla="*/ 2147483646 h 232"/>
              <a:gd name="T20" fmla="*/ 2147483646 w 194"/>
              <a:gd name="T21" fmla="*/ 2147483646 h 232"/>
              <a:gd name="T22" fmla="*/ 2147483646 w 194"/>
              <a:gd name="T23" fmla="*/ 2147483646 h 232"/>
              <a:gd name="T24" fmla="*/ 2147483646 w 194"/>
              <a:gd name="T25" fmla="*/ 2147483646 h 232"/>
              <a:gd name="T26" fmla="*/ 2147483646 w 194"/>
              <a:gd name="T27" fmla="*/ 2147483646 h 232"/>
              <a:gd name="T28" fmla="*/ 2147483646 w 194"/>
              <a:gd name="T29" fmla="*/ 2147483646 h 232"/>
              <a:gd name="T30" fmla="*/ 2147483646 w 194"/>
              <a:gd name="T31" fmla="*/ 2147483646 h 232"/>
              <a:gd name="T32" fmla="*/ 2147483646 w 194"/>
              <a:gd name="T33" fmla="*/ 2147483646 h 232"/>
              <a:gd name="T34" fmla="*/ 2147483646 w 194"/>
              <a:gd name="T35" fmla="*/ 2147483646 h 232"/>
              <a:gd name="T36" fmla="*/ 2147483646 w 194"/>
              <a:gd name="T37" fmla="*/ 2147483646 h 232"/>
              <a:gd name="T38" fmla="*/ 2147483646 w 194"/>
              <a:gd name="T39" fmla="*/ 2147483646 h 232"/>
              <a:gd name="T40" fmla="*/ 2147483646 w 194"/>
              <a:gd name="T41" fmla="*/ 2147483646 h 232"/>
              <a:gd name="T42" fmla="*/ 2147483646 w 194"/>
              <a:gd name="T43" fmla="*/ 2147483646 h 232"/>
              <a:gd name="T44" fmla="*/ 2147483646 w 194"/>
              <a:gd name="T45" fmla="*/ 2147483646 h 232"/>
              <a:gd name="T46" fmla="*/ 2147483646 w 194"/>
              <a:gd name="T47" fmla="*/ 0 h 232"/>
              <a:gd name="T48" fmla="*/ 2147483646 w 194"/>
              <a:gd name="T49" fmla="*/ 214748364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4"/>
              <a:gd name="T76" fmla="*/ 0 h 232"/>
              <a:gd name="T77" fmla="*/ 194 w 194"/>
              <a:gd name="T78" fmla="*/ 232 h 2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4" h="232">
                <a:moveTo>
                  <a:pt x="97" y="63"/>
                </a:moveTo>
                <a:lnTo>
                  <a:pt x="76" y="25"/>
                </a:lnTo>
                <a:lnTo>
                  <a:pt x="66" y="68"/>
                </a:lnTo>
                <a:lnTo>
                  <a:pt x="4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2" y="156"/>
                </a:lnTo>
                <a:lnTo>
                  <a:pt x="51" y="150"/>
                </a:lnTo>
                <a:lnTo>
                  <a:pt x="43" y="189"/>
                </a:lnTo>
                <a:lnTo>
                  <a:pt x="69" y="168"/>
                </a:lnTo>
                <a:lnTo>
                  <a:pt x="76" y="232"/>
                </a:lnTo>
                <a:lnTo>
                  <a:pt x="96" y="160"/>
                </a:lnTo>
                <a:lnTo>
                  <a:pt x="118" y="212"/>
                </a:lnTo>
                <a:lnTo>
                  <a:pt x="127" y="155"/>
                </a:lnTo>
                <a:lnTo>
                  <a:pt x="163" y="194"/>
                </a:lnTo>
                <a:lnTo>
                  <a:pt x="151" y="138"/>
                </a:lnTo>
                <a:lnTo>
                  <a:pt x="194" y="143"/>
                </a:lnTo>
                <a:lnTo>
                  <a:pt x="158" y="112"/>
                </a:lnTo>
                <a:lnTo>
                  <a:pt x="189" y="87"/>
                </a:lnTo>
                <a:lnTo>
                  <a:pt x="150" y="79"/>
                </a:lnTo>
                <a:lnTo>
                  <a:pt x="164" y="48"/>
                </a:lnTo>
                <a:lnTo>
                  <a:pt x="127" y="58"/>
                </a:lnTo>
                <a:lnTo>
                  <a:pt x="130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60" name="AutoShape 89"/>
          <p:cNvSpPr>
            <a:spLocks noChangeArrowheads="1"/>
          </p:cNvSpPr>
          <p:nvPr/>
        </p:nvSpPr>
        <p:spPr bwMode="auto">
          <a:xfrm>
            <a:off x="4505325" y="3984625"/>
            <a:ext cx="153988" cy="182563"/>
          </a:xfrm>
          <a:custGeom>
            <a:avLst/>
            <a:gdLst>
              <a:gd name="T0" fmla="*/ 2147483646 w 194"/>
              <a:gd name="T1" fmla="*/ 2147483646 h 232"/>
              <a:gd name="T2" fmla="*/ 2147483646 w 194"/>
              <a:gd name="T3" fmla="*/ 2147483646 h 232"/>
              <a:gd name="T4" fmla="*/ 2147483646 w 194"/>
              <a:gd name="T5" fmla="*/ 2147483646 h 232"/>
              <a:gd name="T6" fmla="*/ 2147483646 w 194"/>
              <a:gd name="T7" fmla="*/ 2147483646 h 232"/>
              <a:gd name="T8" fmla="*/ 2147483646 w 194"/>
              <a:gd name="T9" fmla="*/ 2147483646 h 232"/>
              <a:gd name="T10" fmla="*/ 0 w 194"/>
              <a:gd name="T11" fmla="*/ 2147483646 h 232"/>
              <a:gd name="T12" fmla="*/ 2147483646 w 194"/>
              <a:gd name="T13" fmla="*/ 2147483646 h 232"/>
              <a:gd name="T14" fmla="*/ 2147483646 w 194"/>
              <a:gd name="T15" fmla="*/ 2147483646 h 232"/>
              <a:gd name="T16" fmla="*/ 2147483646 w 194"/>
              <a:gd name="T17" fmla="*/ 2147483646 h 232"/>
              <a:gd name="T18" fmla="*/ 2147483646 w 194"/>
              <a:gd name="T19" fmla="*/ 2147483646 h 232"/>
              <a:gd name="T20" fmla="*/ 2147483646 w 194"/>
              <a:gd name="T21" fmla="*/ 2147483646 h 232"/>
              <a:gd name="T22" fmla="*/ 2147483646 w 194"/>
              <a:gd name="T23" fmla="*/ 2147483646 h 232"/>
              <a:gd name="T24" fmla="*/ 2147483646 w 194"/>
              <a:gd name="T25" fmla="*/ 2147483646 h 232"/>
              <a:gd name="T26" fmla="*/ 2147483646 w 194"/>
              <a:gd name="T27" fmla="*/ 2147483646 h 232"/>
              <a:gd name="T28" fmla="*/ 2147483646 w 194"/>
              <a:gd name="T29" fmla="*/ 2147483646 h 232"/>
              <a:gd name="T30" fmla="*/ 2147483646 w 194"/>
              <a:gd name="T31" fmla="*/ 2147483646 h 232"/>
              <a:gd name="T32" fmla="*/ 2147483646 w 194"/>
              <a:gd name="T33" fmla="*/ 2147483646 h 232"/>
              <a:gd name="T34" fmla="*/ 2147483646 w 194"/>
              <a:gd name="T35" fmla="*/ 2147483646 h 232"/>
              <a:gd name="T36" fmla="*/ 2147483646 w 194"/>
              <a:gd name="T37" fmla="*/ 2147483646 h 232"/>
              <a:gd name="T38" fmla="*/ 2147483646 w 194"/>
              <a:gd name="T39" fmla="*/ 2147483646 h 232"/>
              <a:gd name="T40" fmla="*/ 2147483646 w 194"/>
              <a:gd name="T41" fmla="*/ 2147483646 h 232"/>
              <a:gd name="T42" fmla="*/ 2147483646 w 194"/>
              <a:gd name="T43" fmla="*/ 2147483646 h 232"/>
              <a:gd name="T44" fmla="*/ 2147483646 w 194"/>
              <a:gd name="T45" fmla="*/ 2147483646 h 232"/>
              <a:gd name="T46" fmla="*/ 2147483646 w 194"/>
              <a:gd name="T47" fmla="*/ 0 h 232"/>
              <a:gd name="T48" fmla="*/ 2147483646 w 194"/>
              <a:gd name="T49" fmla="*/ 214748364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4"/>
              <a:gd name="T76" fmla="*/ 0 h 232"/>
              <a:gd name="T77" fmla="*/ 194 w 194"/>
              <a:gd name="T78" fmla="*/ 232 h 2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4" h="232">
                <a:moveTo>
                  <a:pt x="97" y="62"/>
                </a:moveTo>
                <a:lnTo>
                  <a:pt x="76" y="25"/>
                </a:lnTo>
                <a:lnTo>
                  <a:pt x="66" y="67"/>
                </a:lnTo>
                <a:lnTo>
                  <a:pt x="4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2" y="156"/>
                </a:lnTo>
                <a:lnTo>
                  <a:pt x="51" y="150"/>
                </a:lnTo>
                <a:lnTo>
                  <a:pt x="43" y="189"/>
                </a:lnTo>
                <a:lnTo>
                  <a:pt x="69" y="168"/>
                </a:lnTo>
                <a:lnTo>
                  <a:pt x="76" y="232"/>
                </a:lnTo>
                <a:lnTo>
                  <a:pt x="96" y="159"/>
                </a:lnTo>
                <a:lnTo>
                  <a:pt x="118" y="212"/>
                </a:lnTo>
                <a:lnTo>
                  <a:pt x="127" y="154"/>
                </a:lnTo>
                <a:lnTo>
                  <a:pt x="163" y="194"/>
                </a:lnTo>
                <a:lnTo>
                  <a:pt x="151" y="138"/>
                </a:lnTo>
                <a:lnTo>
                  <a:pt x="194" y="143"/>
                </a:lnTo>
                <a:lnTo>
                  <a:pt x="158" y="112"/>
                </a:lnTo>
                <a:lnTo>
                  <a:pt x="189" y="87"/>
                </a:lnTo>
                <a:lnTo>
                  <a:pt x="150" y="79"/>
                </a:lnTo>
                <a:lnTo>
                  <a:pt x="164" y="48"/>
                </a:lnTo>
                <a:lnTo>
                  <a:pt x="127" y="58"/>
                </a:lnTo>
                <a:lnTo>
                  <a:pt x="130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61" name="AutoShape 90"/>
          <p:cNvSpPr>
            <a:spLocks noChangeArrowheads="1"/>
          </p:cNvSpPr>
          <p:nvPr/>
        </p:nvSpPr>
        <p:spPr bwMode="auto">
          <a:xfrm>
            <a:off x="4505325" y="4229100"/>
            <a:ext cx="153988" cy="184150"/>
          </a:xfrm>
          <a:custGeom>
            <a:avLst/>
            <a:gdLst>
              <a:gd name="T0" fmla="*/ 2147483646 w 194"/>
              <a:gd name="T1" fmla="*/ 2147483646 h 231"/>
              <a:gd name="T2" fmla="*/ 2147483646 w 194"/>
              <a:gd name="T3" fmla="*/ 2147483646 h 231"/>
              <a:gd name="T4" fmla="*/ 2147483646 w 194"/>
              <a:gd name="T5" fmla="*/ 2147483646 h 231"/>
              <a:gd name="T6" fmla="*/ 2147483646 w 194"/>
              <a:gd name="T7" fmla="*/ 2147483646 h 231"/>
              <a:gd name="T8" fmla="*/ 2147483646 w 194"/>
              <a:gd name="T9" fmla="*/ 2147483646 h 231"/>
              <a:gd name="T10" fmla="*/ 0 w 194"/>
              <a:gd name="T11" fmla="*/ 2147483646 h 231"/>
              <a:gd name="T12" fmla="*/ 2147483646 w 194"/>
              <a:gd name="T13" fmla="*/ 2147483646 h 231"/>
              <a:gd name="T14" fmla="*/ 2147483646 w 194"/>
              <a:gd name="T15" fmla="*/ 2147483646 h 231"/>
              <a:gd name="T16" fmla="*/ 2147483646 w 194"/>
              <a:gd name="T17" fmla="*/ 2147483646 h 231"/>
              <a:gd name="T18" fmla="*/ 2147483646 w 194"/>
              <a:gd name="T19" fmla="*/ 2147483646 h 231"/>
              <a:gd name="T20" fmla="*/ 2147483646 w 194"/>
              <a:gd name="T21" fmla="*/ 2147483646 h 231"/>
              <a:gd name="T22" fmla="*/ 2147483646 w 194"/>
              <a:gd name="T23" fmla="*/ 2147483646 h 231"/>
              <a:gd name="T24" fmla="*/ 2147483646 w 194"/>
              <a:gd name="T25" fmla="*/ 2147483646 h 231"/>
              <a:gd name="T26" fmla="*/ 2147483646 w 194"/>
              <a:gd name="T27" fmla="*/ 2147483646 h 231"/>
              <a:gd name="T28" fmla="*/ 2147483646 w 194"/>
              <a:gd name="T29" fmla="*/ 2147483646 h 231"/>
              <a:gd name="T30" fmla="*/ 2147483646 w 194"/>
              <a:gd name="T31" fmla="*/ 2147483646 h 231"/>
              <a:gd name="T32" fmla="*/ 2147483646 w 194"/>
              <a:gd name="T33" fmla="*/ 2147483646 h 231"/>
              <a:gd name="T34" fmla="*/ 2147483646 w 194"/>
              <a:gd name="T35" fmla="*/ 2147483646 h 231"/>
              <a:gd name="T36" fmla="*/ 2147483646 w 194"/>
              <a:gd name="T37" fmla="*/ 2147483646 h 231"/>
              <a:gd name="T38" fmla="*/ 2147483646 w 194"/>
              <a:gd name="T39" fmla="*/ 2147483646 h 231"/>
              <a:gd name="T40" fmla="*/ 2147483646 w 194"/>
              <a:gd name="T41" fmla="*/ 2147483646 h 231"/>
              <a:gd name="T42" fmla="*/ 2147483646 w 194"/>
              <a:gd name="T43" fmla="*/ 2147483646 h 231"/>
              <a:gd name="T44" fmla="*/ 2147483646 w 194"/>
              <a:gd name="T45" fmla="*/ 2147483646 h 231"/>
              <a:gd name="T46" fmla="*/ 2147483646 w 194"/>
              <a:gd name="T47" fmla="*/ 0 h 231"/>
              <a:gd name="T48" fmla="*/ 2147483646 w 194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4"/>
              <a:gd name="T76" fmla="*/ 0 h 231"/>
              <a:gd name="T77" fmla="*/ 194 w 194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4" h="231">
                <a:moveTo>
                  <a:pt x="97" y="62"/>
                </a:moveTo>
                <a:lnTo>
                  <a:pt x="76" y="24"/>
                </a:lnTo>
                <a:lnTo>
                  <a:pt x="66" y="67"/>
                </a:lnTo>
                <a:lnTo>
                  <a:pt x="4" y="24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2" y="156"/>
                </a:lnTo>
                <a:lnTo>
                  <a:pt x="51" y="149"/>
                </a:lnTo>
                <a:lnTo>
                  <a:pt x="43" y="189"/>
                </a:lnTo>
                <a:lnTo>
                  <a:pt x="69" y="167"/>
                </a:lnTo>
                <a:lnTo>
                  <a:pt x="76" y="231"/>
                </a:lnTo>
                <a:lnTo>
                  <a:pt x="96" y="159"/>
                </a:lnTo>
                <a:lnTo>
                  <a:pt x="118" y="212"/>
                </a:lnTo>
                <a:lnTo>
                  <a:pt x="127" y="154"/>
                </a:lnTo>
                <a:lnTo>
                  <a:pt x="163" y="194"/>
                </a:lnTo>
                <a:lnTo>
                  <a:pt x="151" y="138"/>
                </a:lnTo>
                <a:lnTo>
                  <a:pt x="194" y="143"/>
                </a:lnTo>
                <a:lnTo>
                  <a:pt x="158" y="111"/>
                </a:lnTo>
                <a:lnTo>
                  <a:pt x="189" y="87"/>
                </a:lnTo>
                <a:lnTo>
                  <a:pt x="150" y="79"/>
                </a:lnTo>
                <a:lnTo>
                  <a:pt x="164" y="47"/>
                </a:lnTo>
                <a:lnTo>
                  <a:pt x="127" y="57"/>
                </a:lnTo>
                <a:lnTo>
                  <a:pt x="130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62" name="Rectangle 91"/>
          <p:cNvSpPr>
            <a:spLocks noChangeArrowheads="1"/>
          </p:cNvSpPr>
          <p:nvPr/>
        </p:nvSpPr>
        <p:spPr bwMode="auto">
          <a:xfrm>
            <a:off x="5940425" y="2795588"/>
            <a:ext cx="358775" cy="46037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63" name="Rectangle 92"/>
          <p:cNvSpPr>
            <a:spLocks noChangeArrowheads="1"/>
          </p:cNvSpPr>
          <p:nvPr/>
        </p:nvSpPr>
        <p:spPr bwMode="auto">
          <a:xfrm>
            <a:off x="5940425" y="2979738"/>
            <a:ext cx="565150" cy="46037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64" name="Rectangle 93"/>
          <p:cNvSpPr>
            <a:spLocks noChangeArrowheads="1"/>
          </p:cNvSpPr>
          <p:nvPr/>
        </p:nvSpPr>
        <p:spPr bwMode="auto">
          <a:xfrm>
            <a:off x="6145213" y="1530350"/>
            <a:ext cx="481012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65" name="Rectangle 94"/>
          <p:cNvSpPr>
            <a:spLocks noChangeArrowheads="1"/>
          </p:cNvSpPr>
          <p:nvPr/>
        </p:nvSpPr>
        <p:spPr bwMode="auto">
          <a:xfrm>
            <a:off x="6172200" y="1549400"/>
            <a:ext cx="30162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200" b="1">
                <a:solidFill>
                  <a:srgbClr val="000000"/>
                </a:solidFill>
              </a:rPr>
              <a:t>H+S</a:t>
            </a:r>
          </a:p>
        </p:txBody>
      </p:sp>
      <p:sp>
        <p:nvSpPr>
          <p:cNvPr id="24666" name="Rectangle 95"/>
          <p:cNvSpPr>
            <a:spLocks noChangeArrowheads="1"/>
          </p:cNvSpPr>
          <p:nvPr/>
        </p:nvSpPr>
        <p:spPr bwMode="auto">
          <a:xfrm>
            <a:off x="6248400" y="2698750"/>
            <a:ext cx="271463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67" name="Rectangle 96"/>
          <p:cNvSpPr>
            <a:spLocks noChangeArrowheads="1"/>
          </p:cNvSpPr>
          <p:nvPr/>
        </p:nvSpPr>
        <p:spPr bwMode="auto">
          <a:xfrm>
            <a:off x="6324600" y="2743200"/>
            <a:ext cx="119063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668" name="Rectangle 97"/>
          <p:cNvSpPr>
            <a:spLocks noChangeArrowheads="1"/>
          </p:cNvSpPr>
          <p:nvPr/>
        </p:nvSpPr>
        <p:spPr bwMode="auto">
          <a:xfrm>
            <a:off x="6453188" y="2881313"/>
            <a:ext cx="223837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69" name="Rectangle 98"/>
          <p:cNvSpPr>
            <a:spLocks noChangeArrowheads="1"/>
          </p:cNvSpPr>
          <p:nvPr/>
        </p:nvSpPr>
        <p:spPr bwMode="auto">
          <a:xfrm>
            <a:off x="6527800" y="2925763"/>
            <a:ext cx="119063" cy="198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670" name="AutoShape 99"/>
          <p:cNvSpPr>
            <a:spLocks noChangeArrowheads="1"/>
          </p:cNvSpPr>
          <p:nvPr/>
        </p:nvSpPr>
        <p:spPr bwMode="auto">
          <a:xfrm>
            <a:off x="5837238" y="2695575"/>
            <a:ext cx="153987" cy="184150"/>
          </a:xfrm>
          <a:custGeom>
            <a:avLst/>
            <a:gdLst>
              <a:gd name="T0" fmla="*/ 2147483646 w 193"/>
              <a:gd name="T1" fmla="*/ 2147483646 h 231"/>
              <a:gd name="T2" fmla="*/ 2147483646 w 193"/>
              <a:gd name="T3" fmla="*/ 2147483646 h 231"/>
              <a:gd name="T4" fmla="*/ 2147483646 w 193"/>
              <a:gd name="T5" fmla="*/ 2147483646 h 231"/>
              <a:gd name="T6" fmla="*/ 2147483646 w 193"/>
              <a:gd name="T7" fmla="*/ 2147483646 h 231"/>
              <a:gd name="T8" fmla="*/ 2147483646 w 193"/>
              <a:gd name="T9" fmla="*/ 2147483646 h 231"/>
              <a:gd name="T10" fmla="*/ 0 w 193"/>
              <a:gd name="T11" fmla="*/ 2147483646 h 231"/>
              <a:gd name="T12" fmla="*/ 2147483646 w 193"/>
              <a:gd name="T13" fmla="*/ 2147483646 h 231"/>
              <a:gd name="T14" fmla="*/ 2147483646 w 193"/>
              <a:gd name="T15" fmla="*/ 2147483646 h 231"/>
              <a:gd name="T16" fmla="*/ 2147483646 w 193"/>
              <a:gd name="T17" fmla="*/ 2147483646 h 231"/>
              <a:gd name="T18" fmla="*/ 2147483646 w 193"/>
              <a:gd name="T19" fmla="*/ 2147483646 h 231"/>
              <a:gd name="T20" fmla="*/ 2147483646 w 193"/>
              <a:gd name="T21" fmla="*/ 2147483646 h 231"/>
              <a:gd name="T22" fmla="*/ 2147483646 w 193"/>
              <a:gd name="T23" fmla="*/ 2147483646 h 231"/>
              <a:gd name="T24" fmla="*/ 2147483646 w 193"/>
              <a:gd name="T25" fmla="*/ 2147483646 h 231"/>
              <a:gd name="T26" fmla="*/ 2147483646 w 193"/>
              <a:gd name="T27" fmla="*/ 2147483646 h 231"/>
              <a:gd name="T28" fmla="*/ 2147483646 w 193"/>
              <a:gd name="T29" fmla="*/ 2147483646 h 231"/>
              <a:gd name="T30" fmla="*/ 2147483646 w 193"/>
              <a:gd name="T31" fmla="*/ 2147483646 h 231"/>
              <a:gd name="T32" fmla="*/ 2147483646 w 193"/>
              <a:gd name="T33" fmla="*/ 2147483646 h 231"/>
              <a:gd name="T34" fmla="*/ 2147483646 w 193"/>
              <a:gd name="T35" fmla="*/ 2147483646 h 231"/>
              <a:gd name="T36" fmla="*/ 2147483646 w 193"/>
              <a:gd name="T37" fmla="*/ 2147483646 h 231"/>
              <a:gd name="T38" fmla="*/ 2147483646 w 193"/>
              <a:gd name="T39" fmla="*/ 2147483646 h 231"/>
              <a:gd name="T40" fmla="*/ 2147483646 w 193"/>
              <a:gd name="T41" fmla="*/ 2147483646 h 231"/>
              <a:gd name="T42" fmla="*/ 2147483646 w 193"/>
              <a:gd name="T43" fmla="*/ 2147483646 h 231"/>
              <a:gd name="T44" fmla="*/ 2147483646 w 193"/>
              <a:gd name="T45" fmla="*/ 2147483646 h 231"/>
              <a:gd name="T46" fmla="*/ 2147483646 w 193"/>
              <a:gd name="T47" fmla="*/ 0 h 231"/>
              <a:gd name="T48" fmla="*/ 2147483646 w 193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1"/>
              <a:gd name="T77" fmla="*/ 193 w 193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1">
                <a:moveTo>
                  <a:pt x="96" y="62"/>
                </a:moveTo>
                <a:lnTo>
                  <a:pt x="75" y="24"/>
                </a:lnTo>
                <a:lnTo>
                  <a:pt x="65" y="67"/>
                </a:lnTo>
                <a:lnTo>
                  <a:pt x="3" y="24"/>
                </a:lnTo>
                <a:lnTo>
                  <a:pt x="41" y="82"/>
                </a:lnTo>
                <a:lnTo>
                  <a:pt x="0" y="92"/>
                </a:lnTo>
                <a:lnTo>
                  <a:pt x="32" y="126"/>
                </a:lnTo>
                <a:lnTo>
                  <a:pt x="1" y="156"/>
                </a:lnTo>
                <a:lnTo>
                  <a:pt x="50" y="149"/>
                </a:lnTo>
                <a:lnTo>
                  <a:pt x="42" y="189"/>
                </a:lnTo>
                <a:lnTo>
                  <a:pt x="68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2"/>
                </a:lnTo>
                <a:lnTo>
                  <a:pt x="126" y="154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1"/>
                </a:lnTo>
                <a:lnTo>
                  <a:pt x="188" y="87"/>
                </a:lnTo>
                <a:lnTo>
                  <a:pt x="149" y="79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6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71" name="AutoShape 100"/>
          <p:cNvSpPr>
            <a:spLocks noChangeArrowheads="1"/>
          </p:cNvSpPr>
          <p:nvPr/>
        </p:nvSpPr>
        <p:spPr bwMode="auto">
          <a:xfrm>
            <a:off x="5837238" y="2941638"/>
            <a:ext cx="153987" cy="184150"/>
          </a:xfrm>
          <a:custGeom>
            <a:avLst/>
            <a:gdLst>
              <a:gd name="T0" fmla="*/ 2147483646 w 193"/>
              <a:gd name="T1" fmla="*/ 2147483646 h 234"/>
              <a:gd name="T2" fmla="*/ 2147483646 w 193"/>
              <a:gd name="T3" fmla="*/ 2147483646 h 234"/>
              <a:gd name="T4" fmla="*/ 2147483646 w 193"/>
              <a:gd name="T5" fmla="*/ 2147483646 h 234"/>
              <a:gd name="T6" fmla="*/ 2147483646 w 193"/>
              <a:gd name="T7" fmla="*/ 2147483646 h 234"/>
              <a:gd name="T8" fmla="*/ 2147483646 w 193"/>
              <a:gd name="T9" fmla="*/ 2147483646 h 234"/>
              <a:gd name="T10" fmla="*/ 0 w 193"/>
              <a:gd name="T11" fmla="*/ 2147483646 h 234"/>
              <a:gd name="T12" fmla="*/ 2147483646 w 193"/>
              <a:gd name="T13" fmla="*/ 2147483646 h 234"/>
              <a:gd name="T14" fmla="*/ 2147483646 w 193"/>
              <a:gd name="T15" fmla="*/ 2147483646 h 234"/>
              <a:gd name="T16" fmla="*/ 2147483646 w 193"/>
              <a:gd name="T17" fmla="*/ 2147483646 h 234"/>
              <a:gd name="T18" fmla="*/ 2147483646 w 193"/>
              <a:gd name="T19" fmla="*/ 2147483646 h 234"/>
              <a:gd name="T20" fmla="*/ 2147483646 w 193"/>
              <a:gd name="T21" fmla="*/ 2147483646 h 234"/>
              <a:gd name="T22" fmla="*/ 2147483646 w 193"/>
              <a:gd name="T23" fmla="*/ 2147483646 h 234"/>
              <a:gd name="T24" fmla="*/ 2147483646 w 193"/>
              <a:gd name="T25" fmla="*/ 2147483646 h 234"/>
              <a:gd name="T26" fmla="*/ 2147483646 w 193"/>
              <a:gd name="T27" fmla="*/ 2147483646 h 234"/>
              <a:gd name="T28" fmla="*/ 2147483646 w 193"/>
              <a:gd name="T29" fmla="*/ 2147483646 h 234"/>
              <a:gd name="T30" fmla="*/ 2147483646 w 193"/>
              <a:gd name="T31" fmla="*/ 2147483646 h 234"/>
              <a:gd name="T32" fmla="*/ 2147483646 w 193"/>
              <a:gd name="T33" fmla="*/ 2147483646 h 234"/>
              <a:gd name="T34" fmla="*/ 2147483646 w 193"/>
              <a:gd name="T35" fmla="*/ 2147483646 h 234"/>
              <a:gd name="T36" fmla="*/ 2147483646 w 193"/>
              <a:gd name="T37" fmla="*/ 2147483646 h 234"/>
              <a:gd name="T38" fmla="*/ 2147483646 w 193"/>
              <a:gd name="T39" fmla="*/ 2147483646 h 234"/>
              <a:gd name="T40" fmla="*/ 2147483646 w 193"/>
              <a:gd name="T41" fmla="*/ 2147483646 h 234"/>
              <a:gd name="T42" fmla="*/ 2147483646 w 193"/>
              <a:gd name="T43" fmla="*/ 2147483646 h 234"/>
              <a:gd name="T44" fmla="*/ 2147483646 w 193"/>
              <a:gd name="T45" fmla="*/ 2147483646 h 234"/>
              <a:gd name="T46" fmla="*/ 2147483646 w 193"/>
              <a:gd name="T47" fmla="*/ 0 h 234"/>
              <a:gd name="T48" fmla="*/ 2147483646 w 193"/>
              <a:gd name="T49" fmla="*/ 2147483646 h 2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4"/>
              <a:gd name="T77" fmla="*/ 193 w 193"/>
              <a:gd name="T78" fmla="*/ 234 h 23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4">
                <a:moveTo>
                  <a:pt x="96" y="63"/>
                </a:moveTo>
                <a:lnTo>
                  <a:pt x="75" y="25"/>
                </a:lnTo>
                <a:lnTo>
                  <a:pt x="65" y="69"/>
                </a:lnTo>
                <a:lnTo>
                  <a:pt x="3" y="25"/>
                </a:lnTo>
                <a:lnTo>
                  <a:pt x="41" y="83"/>
                </a:lnTo>
                <a:lnTo>
                  <a:pt x="0" y="94"/>
                </a:lnTo>
                <a:lnTo>
                  <a:pt x="32" y="127"/>
                </a:lnTo>
                <a:lnTo>
                  <a:pt x="1" y="158"/>
                </a:lnTo>
                <a:lnTo>
                  <a:pt x="50" y="152"/>
                </a:lnTo>
                <a:lnTo>
                  <a:pt x="42" y="191"/>
                </a:lnTo>
                <a:lnTo>
                  <a:pt x="68" y="170"/>
                </a:lnTo>
                <a:lnTo>
                  <a:pt x="75" y="234"/>
                </a:lnTo>
                <a:lnTo>
                  <a:pt x="95" y="161"/>
                </a:lnTo>
                <a:lnTo>
                  <a:pt x="118" y="214"/>
                </a:lnTo>
                <a:lnTo>
                  <a:pt x="126" y="156"/>
                </a:lnTo>
                <a:lnTo>
                  <a:pt x="162" y="196"/>
                </a:lnTo>
                <a:lnTo>
                  <a:pt x="151" y="140"/>
                </a:lnTo>
                <a:lnTo>
                  <a:pt x="193" y="143"/>
                </a:lnTo>
                <a:lnTo>
                  <a:pt x="157" y="114"/>
                </a:lnTo>
                <a:lnTo>
                  <a:pt x="188" y="88"/>
                </a:lnTo>
                <a:lnTo>
                  <a:pt x="149" y="79"/>
                </a:lnTo>
                <a:lnTo>
                  <a:pt x="164" y="48"/>
                </a:lnTo>
                <a:lnTo>
                  <a:pt x="126" y="58"/>
                </a:lnTo>
                <a:lnTo>
                  <a:pt x="129" y="0"/>
                </a:lnTo>
                <a:lnTo>
                  <a:pt x="96" y="63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72" name="AutoShape 101"/>
          <p:cNvSpPr>
            <a:spLocks noChangeArrowheads="1"/>
          </p:cNvSpPr>
          <p:nvPr/>
        </p:nvSpPr>
        <p:spPr bwMode="auto">
          <a:xfrm>
            <a:off x="5940425" y="3286125"/>
            <a:ext cx="307975" cy="49213"/>
          </a:xfrm>
          <a:custGeom>
            <a:avLst/>
            <a:gdLst>
              <a:gd name="T0" fmla="*/ 0 w 388"/>
              <a:gd name="T1" fmla="*/ 0 h 60"/>
              <a:gd name="T2" fmla="*/ 0 w 388"/>
              <a:gd name="T3" fmla="*/ 2147483646 h 60"/>
              <a:gd name="T4" fmla="*/ 2147483646 w 388"/>
              <a:gd name="T5" fmla="*/ 2147483646 h 60"/>
              <a:gd name="T6" fmla="*/ 2147483646 w 388"/>
              <a:gd name="T7" fmla="*/ 2147483646 h 60"/>
              <a:gd name="T8" fmla="*/ 0 w 388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8"/>
              <a:gd name="T16" fmla="*/ 0 h 60"/>
              <a:gd name="T17" fmla="*/ 388 w 388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8" h="60">
                <a:moveTo>
                  <a:pt x="0" y="0"/>
                </a:moveTo>
                <a:lnTo>
                  <a:pt x="0" y="59"/>
                </a:lnTo>
                <a:lnTo>
                  <a:pt x="388" y="60"/>
                </a:lnTo>
                <a:lnTo>
                  <a:pt x="38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73" name="Rectangle 102"/>
          <p:cNvSpPr>
            <a:spLocks noChangeArrowheads="1"/>
          </p:cNvSpPr>
          <p:nvPr/>
        </p:nvSpPr>
        <p:spPr bwMode="auto">
          <a:xfrm>
            <a:off x="5940425" y="3532188"/>
            <a:ext cx="922338" cy="46037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74" name="Rectangle 103"/>
          <p:cNvSpPr>
            <a:spLocks noChangeArrowheads="1"/>
          </p:cNvSpPr>
          <p:nvPr/>
        </p:nvSpPr>
        <p:spPr bwMode="auto">
          <a:xfrm>
            <a:off x="6196013" y="3187700"/>
            <a:ext cx="273050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75" name="Rectangle 104"/>
          <p:cNvSpPr>
            <a:spLocks noChangeArrowheads="1"/>
          </p:cNvSpPr>
          <p:nvPr/>
        </p:nvSpPr>
        <p:spPr bwMode="auto">
          <a:xfrm>
            <a:off x="6272213" y="3232150"/>
            <a:ext cx="119062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676" name="Rectangle 105"/>
          <p:cNvSpPr>
            <a:spLocks noChangeArrowheads="1"/>
          </p:cNvSpPr>
          <p:nvPr/>
        </p:nvSpPr>
        <p:spPr bwMode="auto">
          <a:xfrm>
            <a:off x="6811963" y="3430588"/>
            <a:ext cx="271462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4677" name="Rectangle 106"/>
          <p:cNvSpPr>
            <a:spLocks noChangeArrowheads="1"/>
          </p:cNvSpPr>
          <p:nvPr/>
        </p:nvSpPr>
        <p:spPr bwMode="auto">
          <a:xfrm>
            <a:off x="6886575" y="3476625"/>
            <a:ext cx="119063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3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678" name="AutoShape 107"/>
          <p:cNvSpPr>
            <a:spLocks noChangeArrowheads="1"/>
          </p:cNvSpPr>
          <p:nvPr/>
        </p:nvSpPr>
        <p:spPr bwMode="auto">
          <a:xfrm>
            <a:off x="5837238" y="3187700"/>
            <a:ext cx="153987" cy="184150"/>
          </a:xfrm>
          <a:custGeom>
            <a:avLst/>
            <a:gdLst>
              <a:gd name="T0" fmla="*/ 2147483646 w 193"/>
              <a:gd name="T1" fmla="*/ 2147483646 h 231"/>
              <a:gd name="T2" fmla="*/ 2147483646 w 193"/>
              <a:gd name="T3" fmla="*/ 2147483646 h 231"/>
              <a:gd name="T4" fmla="*/ 2147483646 w 193"/>
              <a:gd name="T5" fmla="*/ 2147483646 h 231"/>
              <a:gd name="T6" fmla="*/ 2147483646 w 193"/>
              <a:gd name="T7" fmla="*/ 2147483646 h 231"/>
              <a:gd name="T8" fmla="*/ 2147483646 w 193"/>
              <a:gd name="T9" fmla="*/ 2147483646 h 231"/>
              <a:gd name="T10" fmla="*/ 0 w 193"/>
              <a:gd name="T11" fmla="*/ 2147483646 h 231"/>
              <a:gd name="T12" fmla="*/ 2147483646 w 193"/>
              <a:gd name="T13" fmla="*/ 2147483646 h 231"/>
              <a:gd name="T14" fmla="*/ 2147483646 w 193"/>
              <a:gd name="T15" fmla="*/ 2147483646 h 231"/>
              <a:gd name="T16" fmla="*/ 2147483646 w 193"/>
              <a:gd name="T17" fmla="*/ 2147483646 h 231"/>
              <a:gd name="T18" fmla="*/ 2147483646 w 193"/>
              <a:gd name="T19" fmla="*/ 2147483646 h 231"/>
              <a:gd name="T20" fmla="*/ 2147483646 w 193"/>
              <a:gd name="T21" fmla="*/ 2147483646 h 231"/>
              <a:gd name="T22" fmla="*/ 2147483646 w 193"/>
              <a:gd name="T23" fmla="*/ 2147483646 h 231"/>
              <a:gd name="T24" fmla="*/ 2147483646 w 193"/>
              <a:gd name="T25" fmla="*/ 2147483646 h 231"/>
              <a:gd name="T26" fmla="*/ 2147483646 w 193"/>
              <a:gd name="T27" fmla="*/ 2147483646 h 231"/>
              <a:gd name="T28" fmla="*/ 2147483646 w 193"/>
              <a:gd name="T29" fmla="*/ 2147483646 h 231"/>
              <a:gd name="T30" fmla="*/ 2147483646 w 193"/>
              <a:gd name="T31" fmla="*/ 2147483646 h 231"/>
              <a:gd name="T32" fmla="*/ 2147483646 w 193"/>
              <a:gd name="T33" fmla="*/ 2147483646 h 231"/>
              <a:gd name="T34" fmla="*/ 2147483646 w 193"/>
              <a:gd name="T35" fmla="*/ 2147483646 h 231"/>
              <a:gd name="T36" fmla="*/ 2147483646 w 193"/>
              <a:gd name="T37" fmla="*/ 2147483646 h 231"/>
              <a:gd name="T38" fmla="*/ 2147483646 w 193"/>
              <a:gd name="T39" fmla="*/ 2147483646 h 231"/>
              <a:gd name="T40" fmla="*/ 2147483646 w 193"/>
              <a:gd name="T41" fmla="*/ 2147483646 h 231"/>
              <a:gd name="T42" fmla="*/ 2147483646 w 193"/>
              <a:gd name="T43" fmla="*/ 2147483646 h 231"/>
              <a:gd name="T44" fmla="*/ 2147483646 w 193"/>
              <a:gd name="T45" fmla="*/ 2147483646 h 231"/>
              <a:gd name="T46" fmla="*/ 2147483646 w 193"/>
              <a:gd name="T47" fmla="*/ 0 h 231"/>
              <a:gd name="T48" fmla="*/ 2147483646 w 193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1"/>
              <a:gd name="T77" fmla="*/ 193 w 193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1">
                <a:moveTo>
                  <a:pt x="96" y="62"/>
                </a:moveTo>
                <a:lnTo>
                  <a:pt x="75" y="24"/>
                </a:lnTo>
                <a:lnTo>
                  <a:pt x="65" y="67"/>
                </a:lnTo>
                <a:lnTo>
                  <a:pt x="3" y="24"/>
                </a:lnTo>
                <a:lnTo>
                  <a:pt x="41" y="82"/>
                </a:lnTo>
                <a:lnTo>
                  <a:pt x="0" y="92"/>
                </a:lnTo>
                <a:lnTo>
                  <a:pt x="32" y="126"/>
                </a:lnTo>
                <a:lnTo>
                  <a:pt x="1" y="156"/>
                </a:lnTo>
                <a:lnTo>
                  <a:pt x="50" y="149"/>
                </a:lnTo>
                <a:lnTo>
                  <a:pt x="42" y="189"/>
                </a:lnTo>
                <a:lnTo>
                  <a:pt x="68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2"/>
                </a:lnTo>
                <a:lnTo>
                  <a:pt x="126" y="154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1"/>
                </a:lnTo>
                <a:lnTo>
                  <a:pt x="188" y="87"/>
                </a:lnTo>
                <a:lnTo>
                  <a:pt x="149" y="79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6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79" name="AutoShape 108"/>
          <p:cNvSpPr>
            <a:spLocks noChangeArrowheads="1"/>
          </p:cNvSpPr>
          <p:nvPr/>
        </p:nvSpPr>
        <p:spPr bwMode="auto">
          <a:xfrm>
            <a:off x="5837238" y="3432175"/>
            <a:ext cx="153987" cy="184150"/>
          </a:xfrm>
          <a:custGeom>
            <a:avLst/>
            <a:gdLst>
              <a:gd name="T0" fmla="*/ 2147483646 w 193"/>
              <a:gd name="T1" fmla="*/ 2147483646 h 231"/>
              <a:gd name="T2" fmla="*/ 2147483646 w 193"/>
              <a:gd name="T3" fmla="*/ 2147483646 h 231"/>
              <a:gd name="T4" fmla="*/ 2147483646 w 193"/>
              <a:gd name="T5" fmla="*/ 2147483646 h 231"/>
              <a:gd name="T6" fmla="*/ 2147483646 w 193"/>
              <a:gd name="T7" fmla="*/ 2147483646 h 231"/>
              <a:gd name="T8" fmla="*/ 2147483646 w 193"/>
              <a:gd name="T9" fmla="*/ 2147483646 h 231"/>
              <a:gd name="T10" fmla="*/ 0 w 193"/>
              <a:gd name="T11" fmla="*/ 2147483646 h 231"/>
              <a:gd name="T12" fmla="*/ 2147483646 w 193"/>
              <a:gd name="T13" fmla="*/ 2147483646 h 231"/>
              <a:gd name="T14" fmla="*/ 2147483646 w 193"/>
              <a:gd name="T15" fmla="*/ 2147483646 h 231"/>
              <a:gd name="T16" fmla="*/ 2147483646 w 193"/>
              <a:gd name="T17" fmla="*/ 2147483646 h 231"/>
              <a:gd name="T18" fmla="*/ 2147483646 w 193"/>
              <a:gd name="T19" fmla="*/ 2147483646 h 231"/>
              <a:gd name="T20" fmla="*/ 2147483646 w 193"/>
              <a:gd name="T21" fmla="*/ 2147483646 h 231"/>
              <a:gd name="T22" fmla="*/ 2147483646 w 193"/>
              <a:gd name="T23" fmla="*/ 2147483646 h 231"/>
              <a:gd name="T24" fmla="*/ 2147483646 w 193"/>
              <a:gd name="T25" fmla="*/ 2147483646 h 231"/>
              <a:gd name="T26" fmla="*/ 2147483646 w 193"/>
              <a:gd name="T27" fmla="*/ 2147483646 h 231"/>
              <a:gd name="T28" fmla="*/ 2147483646 w 193"/>
              <a:gd name="T29" fmla="*/ 2147483646 h 231"/>
              <a:gd name="T30" fmla="*/ 2147483646 w 193"/>
              <a:gd name="T31" fmla="*/ 2147483646 h 231"/>
              <a:gd name="T32" fmla="*/ 2147483646 w 193"/>
              <a:gd name="T33" fmla="*/ 2147483646 h 231"/>
              <a:gd name="T34" fmla="*/ 2147483646 w 193"/>
              <a:gd name="T35" fmla="*/ 2147483646 h 231"/>
              <a:gd name="T36" fmla="*/ 2147483646 w 193"/>
              <a:gd name="T37" fmla="*/ 2147483646 h 231"/>
              <a:gd name="T38" fmla="*/ 2147483646 w 193"/>
              <a:gd name="T39" fmla="*/ 2147483646 h 231"/>
              <a:gd name="T40" fmla="*/ 2147483646 w 193"/>
              <a:gd name="T41" fmla="*/ 2147483646 h 231"/>
              <a:gd name="T42" fmla="*/ 2147483646 w 193"/>
              <a:gd name="T43" fmla="*/ 2147483646 h 231"/>
              <a:gd name="T44" fmla="*/ 2147483646 w 193"/>
              <a:gd name="T45" fmla="*/ 2147483646 h 231"/>
              <a:gd name="T46" fmla="*/ 2147483646 w 193"/>
              <a:gd name="T47" fmla="*/ 0 h 231"/>
              <a:gd name="T48" fmla="*/ 2147483646 w 193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1"/>
              <a:gd name="T77" fmla="*/ 193 w 193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1">
                <a:moveTo>
                  <a:pt x="96" y="62"/>
                </a:moveTo>
                <a:lnTo>
                  <a:pt x="75" y="24"/>
                </a:lnTo>
                <a:lnTo>
                  <a:pt x="65" y="67"/>
                </a:lnTo>
                <a:lnTo>
                  <a:pt x="3" y="24"/>
                </a:lnTo>
                <a:lnTo>
                  <a:pt x="41" y="82"/>
                </a:lnTo>
                <a:lnTo>
                  <a:pt x="0" y="91"/>
                </a:lnTo>
                <a:lnTo>
                  <a:pt x="32" y="126"/>
                </a:lnTo>
                <a:lnTo>
                  <a:pt x="1" y="156"/>
                </a:lnTo>
                <a:lnTo>
                  <a:pt x="50" y="149"/>
                </a:lnTo>
                <a:lnTo>
                  <a:pt x="42" y="188"/>
                </a:lnTo>
                <a:lnTo>
                  <a:pt x="68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1"/>
                </a:lnTo>
                <a:lnTo>
                  <a:pt x="126" y="154"/>
                </a:lnTo>
                <a:lnTo>
                  <a:pt x="162" y="193"/>
                </a:lnTo>
                <a:lnTo>
                  <a:pt x="151" y="137"/>
                </a:lnTo>
                <a:lnTo>
                  <a:pt x="193" y="142"/>
                </a:lnTo>
                <a:lnTo>
                  <a:pt x="157" y="111"/>
                </a:lnTo>
                <a:lnTo>
                  <a:pt x="188" y="87"/>
                </a:lnTo>
                <a:lnTo>
                  <a:pt x="149" y="78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6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80" name="AutoShape 109"/>
          <p:cNvSpPr>
            <a:spLocks noChangeArrowheads="1"/>
          </p:cNvSpPr>
          <p:nvPr/>
        </p:nvSpPr>
        <p:spPr bwMode="auto">
          <a:xfrm>
            <a:off x="1931988" y="1219200"/>
            <a:ext cx="379412" cy="131763"/>
          </a:xfrm>
          <a:custGeom>
            <a:avLst/>
            <a:gdLst>
              <a:gd name="T0" fmla="*/ 0 w 478"/>
              <a:gd name="T1" fmla="*/ 2147483646 h 166"/>
              <a:gd name="T2" fmla="*/ 2147483646 w 478"/>
              <a:gd name="T3" fmla="*/ 2147483646 h 166"/>
              <a:gd name="T4" fmla="*/ 2147483646 w 478"/>
              <a:gd name="T5" fmla="*/ 2147483646 h 166"/>
              <a:gd name="T6" fmla="*/ 2147483646 w 478"/>
              <a:gd name="T7" fmla="*/ 2147483646 h 166"/>
              <a:gd name="T8" fmla="*/ 2147483646 w 478"/>
              <a:gd name="T9" fmla="*/ 2147483646 h 166"/>
              <a:gd name="T10" fmla="*/ 2147483646 w 478"/>
              <a:gd name="T11" fmla="*/ 2147483646 h 166"/>
              <a:gd name="T12" fmla="*/ 2147483646 w 478"/>
              <a:gd name="T13" fmla="*/ 2147483646 h 166"/>
              <a:gd name="T14" fmla="*/ 2147483646 w 478"/>
              <a:gd name="T15" fmla="*/ 2147483646 h 166"/>
              <a:gd name="T16" fmla="*/ 2147483646 w 478"/>
              <a:gd name="T17" fmla="*/ 2147483646 h 166"/>
              <a:gd name="T18" fmla="*/ 2147483646 w 478"/>
              <a:gd name="T19" fmla="*/ 2147483646 h 166"/>
              <a:gd name="T20" fmla="*/ 2147483646 w 478"/>
              <a:gd name="T21" fmla="*/ 2147483646 h 166"/>
              <a:gd name="T22" fmla="*/ 2147483646 w 478"/>
              <a:gd name="T23" fmla="*/ 2147483646 h 166"/>
              <a:gd name="T24" fmla="*/ 2147483646 w 478"/>
              <a:gd name="T25" fmla="*/ 2147483646 h 166"/>
              <a:gd name="T26" fmla="*/ 2147483646 w 478"/>
              <a:gd name="T27" fmla="*/ 2147483646 h 166"/>
              <a:gd name="T28" fmla="*/ 2147483646 w 478"/>
              <a:gd name="T29" fmla="*/ 2147483646 h 166"/>
              <a:gd name="T30" fmla="*/ 2147483646 w 478"/>
              <a:gd name="T31" fmla="*/ 2147483646 h 166"/>
              <a:gd name="T32" fmla="*/ 2147483646 w 478"/>
              <a:gd name="T33" fmla="*/ 2147483646 h 166"/>
              <a:gd name="T34" fmla="*/ 2147483646 w 478"/>
              <a:gd name="T35" fmla="*/ 2147483646 h 166"/>
              <a:gd name="T36" fmla="*/ 2147483646 w 478"/>
              <a:gd name="T37" fmla="*/ 2147483646 h 166"/>
              <a:gd name="T38" fmla="*/ 2147483646 w 478"/>
              <a:gd name="T39" fmla="*/ 2147483646 h 166"/>
              <a:gd name="T40" fmla="*/ 2147483646 w 478"/>
              <a:gd name="T41" fmla="*/ 2147483646 h 166"/>
              <a:gd name="T42" fmla="*/ 2147483646 w 478"/>
              <a:gd name="T43" fmla="*/ 2147483646 h 166"/>
              <a:gd name="T44" fmla="*/ 2147483646 w 478"/>
              <a:gd name="T45" fmla="*/ 2147483646 h 166"/>
              <a:gd name="T46" fmla="*/ 2147483646 w 478"/>
              <a:gd name="T47" fmla="*/ 2147483646 h 166"/>
              <a:gd name="T48" fmla="*/ 2147483646 w 478"/>
              <a:gd name="T49" fmla="*/ 2147483646 h 166"/>
              <a:gd name="T50" fmla="*/ 2147483646 w 478"/>
              <a:gd name="T51" fmla="*/ 2147483646 h 166"/>
              <a:gd name="T52" fmla="*/ 2147483646 w 478"/>
              <a:gd name="T53" fmla="*/ 2147483646 h 166"/>
              <a:gd name="T54" fmla="*/ 2147483646 w 478"/>
              <a:gd name="T55" fmla="*/ 2147483646 h 166"/>
              <a:gd name="T56" fmla="*/ 2147483646 w 478"/>
              <a:gd name="T57" fmla="*/ 2147483646 h 166"/>
              <a:gd name="T58" fmla="*/ 2147483646 w 478"/>
              <a:gd name="T59" fmla="*/ 2147483646 h 166"/>
              <a:gd name="T60" fmla="*/ 2147483646 w 478"/>
              <a:gd name="T61" fmla="*/ 2147483646 h 166"/>
              <a:gd name="T62" fmla="*/ 2147483646 w 478"/>
              <a:gd name="T63" fmla="*/ 2147483646 h 166"/>
              <a:gd name="T64" fmla="*/ 2147483646 w 478"/>
              <a:gd name="T65" fmla="*/ 2147483646 h 166"/>
              <a:gd name="T66" fmla="*/ 2147483646 w 478"/>
              <a:gd name="T67" fmla="*/ 2147483646 h 166"/>
              <a:gd name="T68" fmla="*/ 2147483646 w 478"/>
              <a:gd name="T69" fmla="*/ 0 h 16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78"/>
              <a:gd name="T106" fmla="*/ 0 h 166"/>
              <a:gd name="T107" fmla="*/ 478 w 478"/>
              <a:gd name="T108" fmla="*/ 166 h 16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78" h="166">
                <a:moveTo>
                  <a:pt x="24" y="0"/>
                </a:moveTo>
                <a:lnTo>
                  <a:pt x="0" y="15"/>
                </a:lnTo>
                <a:lnTo>
                  <a:pt x="23" y="55"/>
                </a:lnTo>
                <a:lnTo>
                  <a:pt x="26" y="60"/>
                </a:lnTo>
                <a:lnTo>
                  <a:pt x="54" y="97"/>
                </a:lnTo>
                <a:lnTo>
                  <a:pt x="69" y="114"/>
                </a:lnTo>
                <a:lnTo>
                  <a:pt x="87" y="128"/>
                </a:lnTo>
                <a:lnTo>
                  <a:pt x="92" y="132"/>
                </a:lnTo>
                <a:lnTo>
                  <a:pt x="111" y="143"/>
                </a:lnTo>
                <a:lnTo>
                  <a:pt x="136" y="155"/>
                </a:lnTo>
                <a:lnTo>
                  <a:pt x="148" y="158"/>
                </a:lnTo>
                <a:lnTo>
                  <a:pt x="162" y="161"/>
                </a:lnTo>
                <a:lnTo>
                  <a:pt x="169" y="161"/>
                </a:lnTo>
                <a:lnTo>
                  <a:pt x="200" y="165"/>
                </a:lnTo>
                <a:lnTo>
                  <a:pt x="236" y="166"/>
                </a:lnTo>
                <a:lnTo>
                  <a:pt x="274" y="166"/>
                </a:lnTo>
                <a:lnTo>
                  <a:pt x="310" y="165"/>
                </a:lnTo>
                <a:lnTo>
                  <a:pt x="345" y="161"/>
                </a:lnTo>
                <a:lnTo>
                  <a:pt x="374" y="158"/>
                </a:lnTo>
                <a:lnTo>
                  <a:pt x="387" y="156"/>
                </a:lnTo>
                <a:lnTo>
                  <a:pt x="402" y="155"/>
                </a:lnTo>
                <a:lnTo>
                  <a:pt x="422" y="148"/>
                </a:lnTo>
                <a:lnTo>
                  <a:pt x="437" y="143"/>
                </a:lnTo>
                <a:lnTo>
                  <a:pt x="441" y="140"/>
                </a:lnTo>
                <a:lnTo>
                  <a:pt x="451" y="132"/>
                </a:lnTo>
                <a:lnTo>
                  <a:pt x="460" y="124"/>
                </a:lnTo>
                <a:lnTo>
                  <a:pt x="463" y="119"/>
                </a:lnTo>
                <a:lnTo>
                  <a:pt x="468" y="109"/>
                </a:lnTo>
                <a:lnTo>
                  <a:pt x="473" y="99"/>
                </a:lnTo>
                <a:lnTo>
                  <a:pt x="473" y="94"/>
                </a:lnTo>
                <a:lnTo>
                  <a:pt x="478" y="76"/>
                </a:lnTo>
                <a:lnTo>
                  <a:pt x="450" y="71"/>
                </a:lnTo>
                <a:lnTo>
                  <a:pt x="443" y="94"/>
                </a:lnTo>
                <a:lnTo>
                  <a:pt x="458" y="94"/>
                </a:lnTo>
                <a:lnTo>
                  <a:pt x="445" y="87"/>
                </a:lnTo>
                <a:lnTo>
                  <a:pt x="440" y="97"/>
                </a:lnTo>
                <a:lnTo>
                  <a:pt x="435" y="107"/>
                </a:lnTo>
                <a:lnTo>
                  <a:pt x="448" y="112"/>
                </a:lnTo>
                <a:lnTo>
                  <a:pt x="438" y="102"/>
                </a:lnTo>
                <a:lnTo>
                  <a:pt x="430" y="110"/>
                </a:lnTo>
                <a:lnTo>
                  <a:pt x="420" y="119"/>
                </a:lnTo>
                <a:lnTo>
                  <a:pt x="430" y="128"/>
                </a:lnTo>
                <a:lnTo>
                  <a:pt x="425" y="115"/>
                </a:lnTo>
                <a:lnTo>
                  <a:pt x="410" y="120"/>
                </a:lnTo>
                <a:lnTo>
                  <a:pt x="395" y="127"/>
                </a:lnTo>
                <a:lnTo>
                  <a:pt x="399" y="140"/>
                </a:lnTo>
                <a:lnTo>
                  <a:pt x="397" y="127"/>
                </a:lnTo>
                <a:lnTo>
                  <a:pt x="387" y="127"/>
                </a:lnTo>
                <a:lnTo>
                  <a:pt x="374" y="128"/>
                </a:lnTo>
                <a:lnTo>
                  <a:pt x="345" y="132"/>
                </a:lnTo>
                <a:lnTo>
                  <a:pt x="310" y="135"/>
                </a:lnTo>
                <a:lnTo>
                  <a:pt x="274" y="137"/>
                </a:lnTo>
                <a:lnTo>
                  <a:pt x="236" y="137"/>
                </a:lnTo>
                <a:lnTo>
                  <a:pt x="200" y="135"/>
                </a:lnTo>
                <a:lnTo>
                  <a:pt x="169" y="132"/>
                </a:lnTo>
                <a:lnTo>
                  <a:pt x="169" y="147"/>
                </a:lnTo>
                <a:lnTo>
                  <a:pt x="174" y="133"/>
                </a:lnTo>
                <a:lnTo>
                  <a:pt x="159" y="130"/>
                </a:lnTo>
                <a:lnTo>
                  <a:pt x="146" y="127"/>
                </a:lnTo>
                <a:lnTo>
                  <a:pt x="123" y="115"/>
                </a:lnTo>
                <a:lnTo>
                  <a:pt x="103" y="104"/>
                </a:lnTo>
                <a:lnTo>
                  <a:pt x="98" y="117"/>
                </a:lnTo>
                <a:lnTo>
                  <a:pt x="108" y="107"/>
                </a:lnTo>
                <a:lnTo>
                  <a:pt x="90" y="92"/>
                </a:lnTo>
                <a:lnTo>
                  <a:pt x="75" y="76"/>
                </a:lnTo>
                <a:lnTo>
                  <a:pt x="47" y="38"/>
                </a:lnTo>
                <a:lnTo>
                  <a:pt x="36" y="48"/>
                </a:lnTo>
                <a:lnTo>
                  <a:pt x="51" y="43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81" name="AutoShape 110"/>
          <p:cNvSpPr>
            <a:spLocks noChangeArrowheads="1"/>
          </p:cNvSpPr>
          <p:nvPr/>
        </p:nvSpPr>
        <p:spPr bwMode="auto">
          <a:xfrm>
            <a:off x="3367088" y="1281113"/>
            <a:ext cx="381000" cy="131762"/>
          </a:xfrm>
          <a:custGeom>
            <a:avLst/>
            <a:gdLst>
              <a:gd name="T0" fmla="*/ 0 w 479"/>
              <a:gd name="T1" fmla="*/ 2147483646 h 165"/>
              <a:gd name="T2" fmla="*/ 2147483646 w 479"/>
              <a:gd name="T3" fmla="*/ 2147483646 h 165"/>
              <a:gd name="T4" fmla="*/ 2147483646 w 479"/>
              <a:gd name="T5" fmla="*/ 2147483646 h 165"/>
              <a:gd name="T6" fmla="*/ 2147483646 w 479"/>
              <a:gd name="T7" fmla="*/ 2147483646 h 165"/>
              <a:gd name="T8" fmla="*/ 2147483646 w 479"/>
              <a:gd name="T9" fmla="*/ 2147483646 h 165"/>
              <a:gd name="T10" fmla="*/ 2147483646 w 479"/>
              <a:gd name="T11" fmla="*/ 2147483646 h 165"/>
              <a:gd name="T12" fmla="*/ 2147483646 w 479"/>
              <a:gd name="T13" fmla="*/ 2147483646 h 165"/>
              <a:gd name="T14" fmla="*/ 2147483646 w 479"/>
              <a:gd name="T15" fmla="*/ 2147483646 h 165"/>
              <a:gd name="T16" fmla="*/ 2147483646 w 479"/>
              <a:gd name="T17" fmla="*/ 2147483646 h 165"/>
              <a:gd name="T18" fmla="*/ 2147483646 w 479"/>
              <a:gd name="T19" fmla="*/ 2147483646 h 165"/>
              <a:gd name="T20" fmla="*/ 2147483646 w 479"/>
              <a:gd name="T21" fmla="*/ 2147483646 h 165"/>
              <a:gd name="T22" fmla="*/ 2147483646 w 479"/>
              <a:gd name="T23" fmla="*/ 2147483646 h 165"/>
              <a:gd name="T24" fmla="*/ 2147483646 w 479"/>
              <a:gd name="T25" fmla="*/ 2147483646 h 165"/>
              <a:gd name="T26" fmla="*/ 2147483646 w 479"/>
              <a:gd name="T27" fmla="*/ 2147483646 h 165"/>
              <a:gd name="T28" fmla="*/ 2147483646 w 479"/>
              <a:gd name="T29" fmla="*/ 2147483646 h 165"/>
              <a:gd name="T30" fmla="*/ 2147483646 w 479"/>
              <a:gd name="T31" fmla="*/ 2147483646 h 165"/>
              <a:gd name="T32" fmla="*/ 2147483646 w 479"/>
              <a:gd name="T33" fmla="*/ 2147483646 h 165"/>
              <a:gd name="T34" fmla="*/ 2147483646 w 479"/>
              <a:gd name="T35" fmla="*/ 2147483646 h 165"/>
              <a:gd name="T36" fmla="*/ 2147483646 w 479"/>
              <a:gd name="T37" fmla="*/ 2147483646 h 165"/>
              <a:gd name="T38" fmla="*/ 2147483646 w 479"/>
              <a:gd name="T39" fmla="*/ 2147483646 h 165"/>
              <a:gd name="T40" fmla="*/ 2147483646 w 479"/>
              <a:gd name="T41" fmla="*/ 2147483646 h 165"/>
              <a:gd name="T42" fmla="*/ 2147483646 w 479"/>
              <a:gd name="T43" fmla="*/ 2147483646 h 165"/>
              <a:gd name="T44" fmla="*/ 2147483646 w 479"/>
              <a:gd name="T45" fmla="*/ 2147483646 h 165"/>
              <a:gd name="T46" fmla="*/ 2147483646 w 479"/>
              <a:gd name="T47" fmla="*/ 2147483646 h 165"/>
              <a:gd name="T48" fmla="*/ 2147483646 w 479"/>
              <a:gd name="T49" fmla="*/ 2147483646 h 165"/>
              <a:gd name="T50" fmla="*/ 2147483646 w 479"/>
              <a:gd name="T51" fmla="*/ 2147483646 h 165"/>
              <a:gd name="T52" fmla="*/ 2147483646 w 479"/>
              <a:gd name="T53" fmla="*/ 2147483646 h 165"/>
              <a:gd name="T54" fmla="*/ 2147483646 w 479"/>
              <a:gd name="T55" fmla="*/ 2147483646 h 165"/>
              <a:gd name="T56" fmla="*/ 2147483646 w 479"/>
              <a:gd name="T57" fmla="*/ 2147483646 h 165"/>
              <a:gd name="T58" fmla="*/ 2147483646 w 479"/>
              <a:gd name="T59" fmla="*/ 2147483646 h 165"/>
              <a:gd name="T60" fmla="*/ 2147483646 w 479"/>
              <a:gd name="T61" fmla="*/ 2147483646 h 165"/>
              <a:gd name="T62" fmla="*/ 2147483646 w 479"/>
              <a:gd name="T63" fmla="*/ 2147483646 h 165"/>
              <a:gd name="T64" fmla="*/ 2147483646 w 479"/>
              <a:gd name="T65" fmla="*/ 2147483646 h 165"/>
              <a:gd name="T66" fmla="*/ 2147483646 w 479"/>
              <a:gd name="T67" fmla="*/ 2147483646 h 165"/>
              <a:gd name="T68" fmla="*/ 2147483646 w 479"/>
              <a:gd name="T69" fmla="*/ 0 h 16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79"/>
              <a:gd name="T106" fmla="*/ 0 h 165"/>
              <a:gd name="T107" fmla="*/ 479 w 479"/>
              <a:gd name="T108" fmla="*/ 165 h 16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79" h="165">
                <a:moveTo>
                  <a:pt x="24" y="0"/>
                </a:moveTo>
                <a:lnTo>
                  <a:pt x="0" y="14"/>
                </a:lnTo>
                <a:lnTo>
                  <a:pt x="23" y="54"/>
                </a:lnTo>
                <a:lnTo>
                  <a:pt x="26" y="59"/>
                </a:lnTo>
                <a:lnTo>
                  <a:pt x="54" y="96"/>
                </a:lnTo>
                <a:lnTo>
                  <a:pt x="69" y="113"/>
                </a:lnTo>
                <a:lnTo>
                  <a:pt x="87" y="128"/>
                </a:lnTo>
                <a:lnTo>
                  <a:pt x="92" y="131"/>
                </a:lnTo>
                <a:lnTo>
                  <a:pt x="111" y="142"/>
                </a:lnTo>
                <a:lnTo>
                  <a:pt x="136" y="154"/>
                </a:lnTo>
                <a:lnTo>
                  <a:pt x="147" y="157"/>
                </a:lnTo>
                <a:lnTo>
                  <a:pt x="162" y="160"/>
                </a:lnTo>
                <a:lnTo>
                  <a:pt x="169" y="160"/>
                </a:lnTo>
                <a:lnTo>
                  <a:pt x="202" y="164"/>
                </a:lnTo>
                <a:lnTo>
                  <a:pt x="236" y="165"/>
                </a:lnTo>
                <a:lnTo>
                  <a:pt x="274" y="165"/>
                </a:lnTo>
                <a:lnTo>
                  <a:pt x="312" y="164"/>
                </a:lnTo>
                <a:lnTo>
                  <a:pt x="346" y="160"/>
                </a:lnTo>
                <a:lnTo>
                  <a:pt x="376" y="157"/>
                </a:lnTo>
                <a:lnTo>
                  <a:pt x="389" y="156"/>
                </a:lnTo>
                <a:lnTo>
                  <a:pt x="404" y="154"/>
                </a:lnTo>
                <a:lnTo>
                  <a:pt x="423" y="147"/>
                </a:lnTo>
                <a:lnTo>
                  <a:pt x="438" y="142"/>
                </a:lnTo>
                <a:lnTo>
                  <a:pt x="443" y="139"/>
                </a:lnTo>
                <a:lnTo>
                  <a:pt x="453" y="131"/>
                </a:lnTo>
                <a:lnTo>
                  <a:pt x="461" y="123"/>
                </a:lnTo>
                <a:lnTo>
                  <a:pt x="464" y="118"/>
                </a:lnTo>
                <a:lnTo>
                  <a:pt x="469" y="108"/>
                </a:lnTo>
                <a:lnTo>
                  <a:pt x="474" y="98"/>
                </a:lnTo>
                <a:lnTo>
                  <a:pt x="474" y="93"/>
                </a:lnTo>
                <a:lnTo>
                  <a:pt x="479" y="75"/>
                </a:lnTo>
                <a:lnTo>
                  <a:pt x="451" y="70"/>
                </a:lnTo>
                <a:lnTo>
                  <a:pt x="445" y="93"/>
                </a:lnTo>
                <a:lnTo>
                  <a:pt x="459" y="93"/>
                </a:lnTo>
                <a:lnTo>
                  <a:pt x="446" y="87"/>
                </a:lnTo>
                <a:lnTo>
                  <a:pt x="441" y="96"/>
                </a:lnTo>
                <a:lnTo>
                  <a:pt x="437" y="106"/>
                </a:lnTo>
                <a:lnTo>
                  <a:pt x="450" y="111"/>
                </a:lnTo>
                <a:lnTo>
                  <a:pt x="440" y="101"/>
                </a:lnTo>
                <a:lnTo>
                  <a:pt x="432" y="110"/>
                </a:lnTo>
                <a:lnTo>
                  <a:pt x="422" y="118"/>
                </a:lnTo>
                <a:lnTo>
                  <a:pt x="432" y="128"/>
                </a:lnTo>
                <a:lnTo>
                  <a:pt x="427" y="115"/>
                </a:lnTo>
                <a:lnTo>
                  <a:pt x="412" y="119"/>
                </a:lnTo>
                <a:lnTo>
                  <a:pt x="397" y="126"/>
                </a:lnTo>
                <a:lnTo>
                  <a:pt x="400" y="139"/>
                </a:lnTo>
                <a:lnTo>
                  <a:pt x="399" y="126"/>
                </a:lnTo>
                <a:lnTo>
                  <a:pt x="389" y="126"/>
                </a:lnTo>
                <a:lnTo>
                  <a:pt x="376" y="128"/>
                </a:lnTo>
                <a:lnTo>
                  <a:pt x="346" y="131"/>
                </a:lnTo>
                <a:lnTo>
                  <a:pt x="312" y="134"/>
                </a:lnTo>
                <a:lnTo>
                  <a:pt x="274" y="136"/>
                </a:lnTo>
                <a:lnTo>
                  <a:pt x="236" y="136"/>
                </a:lnTo>
                <a:lnTo>
                  <a:pt x="202" y="134"/>
                </a:lnTo>
                <a:lnTo>
                  <a:pt x="169" y="131"/>
                </a:lnTo>
                <a:lnTo>
                  <a:pt x="169" y="146"/>
                </a:lnTo>
                <a:lnTo>
                  <a:pt x="174" y="133"/>
                </a:lnTo>
                <a:lnTo>
                  <a:pt x="159" y="129"/>
                </a:lnTo>
                <a:lnTo>
                  <a:pt x="146" y="126"/>
                </a:lnTo>
                <a:lnTo>
                  <a:pt x="123" y="115"/>
                </a:lnTo>
                <a:lnTo>
                  <a:pt x="103" y="103"/>
                </a:lnTo>
                <a:lnTo>
                  <a:pt x="98" y="116"/>
                </a:lnTo>
                <a:lnTo>
                  <a:pt x="108" y="106"/>
                </a:lnTo>
                <a:lnTo>
                  <a:pt x="90" y="92"/>
                </a:lnTo>
                <a:lnTo>
                  <a:pt x="75" y="75"/>
                </a:lnTo>
                <a:lnTo>
                  <a:pt x="47" y="37"/>
                </a:lnTo>
                <a:lnTo>
                  <a:pt x="36" y="47"/>
                </a:lnTo>
                <a:lnTo>
                  <a:pt x="51" y="4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82" name="AutoShape 111"/>
          <p:cNvSpPr>
            <a:spLocks noChangeArrowheads="1"/>
          </p:cNvSpPr>
          <p:nvPr/>
        </p:nvSpPr>
        <p:spPr bwMode="auto">
          <a:xfrm>
            <a:off x="4803775" y="1341438"/>
            <a:ext cx="379413" cy="131762"/>
          </a:xfrm>
          <a:custGeom>
            <a:avLst/>
            <a:gdLst>
              <a:gd name="T0" fmla="*/ 0 w 478"/>
              <a:gd name="T1" fmla="*/ 2147483646 h 166"/>
              <a:gd name="T2" fmla="*/ 2147483646 w 478"/>
              <a:gd name="T3" fmla="*/ 2147483646 h 166"/>
              <a:gd name="T4" fmla="*/ 2147483646 w 478"/>
              <a:gd name="T5" fmla="*/ 2147483646 h 166"/>
              <a:gd name="T6" fmla="*/ 2147483646 w 478"/>
              <a:gd name="T7" fmla="*/ 2147483646 h 166"/>
              <a:gd name="T8" fmla="*/ 2147483646 w 478"/>
              <a:gd name="T9" fmla="*/ 2147483646 h 166"/>
              <a:gd name="T10" fmla="*/ 2147483646 w 478"/>
              <a:gd name="T11" fmla="*/ 2147483646 h 166"/>
              <a:gd name="T12" fmla="*/ 2147483646 w 478"/>
              <a:gd name="T13" fmla="*/ 2147483646 h 166"/>
              <a:gd name="T14" fmla="*/ 2147483646 w 478"/>
              <a:gd name="T15" fmla="*/ 2147483646 h 166"/>
              <a:gd name="T16" fmla="*/ 2147483646 w 478"/>
              <a:gd name="T17" fmla="*/ 2147483646 h 166"/>
              <a:gd name="T18" fmla="*/ 2147483646 w 478"/>
              <a:gd name="T19" fmla="*/ 2147483646 h 166"/>
              <a:gd name="T20" fmla="*/ 2147483646 w 478"/>
              <a:gd name="T21" fmla="*/ 2147483646 h 166"/>
              <a:gd name="T22" fmla="*/ 2147483646 w 478"/>
              <a:gd name="T23" fmla="*/ 2147483646 h 166"/>
              <a:gd name="T24" fmla="*/ 2147483646 w 478"/>
              <a:gd name="T25" fmla="*/ 2147483646 h 166"/>
              <a:gd name="T26" fmla="*/ 2147483646 w 478"/>
              <a:gd name="T27" fmla="*/ 2147483646 h 166"/>
              <a:gd name="T28" fmla="*/ 2147483646 w 478"/>
              <a:gd name="T29" fmla="*/ 2147483646 h 166"/>
              <a:gd name="T30" fmla="*/ 2147483646 w 478"/>
              <a:gd name="T31" fmla="*/ 2147483646 h 166"/>
              <a:gd name="T32" fmla="*/ 2147483646 w 478"/>
              <a:gd name="T33" fmla="*/ 2147483646 h 166"/>
              <a:gd name="T34" fmla="*/ 2147483646 w 478"/>
              <a:gd name="T35" fmla="*/ 2147483646 h 166"/>
              <a:gd name="T36" fmla="*/ 2147483646 w 478"/>
              <a:gd name="T37" fmla="*/ 2147483646 h 166"/>
              <a:gd name="T38" fmla="*/ 2147483646 w 478"/>
              <a:gd name="T39" fmla="*/ 2147483646 h 166"/>
              <a:gd name="T40" fmla="*/ 2147483646 w 478"/>
              <a:gd name="T41" fmla="*/ 2147483646 h 166"/>
              <a:gd name="T42" fmla="*/ 2147483646 w 478"/>
              <a:gd name="T43" fmla="*/ 2147483646 h 166"/>
              <a:gd name="T44" fmla="*/ 2147483646 w 478"/>
              <a:gd name="T45" fmla="*/ 2147483646 h 166"/>
              <a:gd name="T46" fmla="*/ 2147483646 w 478"/>
              <a:gd name="T47" fmla="*/ 2147483646 h 166"/>
              <a:gd name="T48" fmla="*/ 2147483646 w 478"/>
              <a:gd name="T49" fmla="*/ 2147483646 h 166"/>
              <a:gd name="T50" fmla="*/ 2147483646 w 478"/>
              <a:gd name="T51" fmla="*/ 2147483646 h 166"/>
              <a:gd name="T52" fmla="*/ 2147483646 w 478"/>
              <a:gd name="T53" fmla="*/ 2147483646 h 166"/>
              <a:gd name="T54" fmla="*/ 2147483646 w 478"/>
              <a:gd name="T55" fmla="*/ 2147483646 h 166"/>
              <a:gd name="T56" fmla="*/ 2147483646 w 478"/>
              <a:gd name="T57" fmla="*/ 2147483646 h 166"/>
              <a:gd name="T58" fmla="*/ 2147483646 w 478"/>
              <a:gd name="T59" fmla="*/ 2147483646 h 166"/>
              <a:gd name="T60" fmla="*/ 2147483646 w 478"/>
              <a:gd name="T61" fmla="*/ 2147483646 h 166"/>
              <a:gd name="T62" fmla="*/ 2147483646 w 478"/>
              <a:gd name="T63" fmla="*/ 2147483646 h 166"/>
              <a:gd name="T64" fmla="*/ 2147483646 w 478"/>
              <a:gd name="T65" fmla="*/ 2147483646 h 166"/>
              <a:gd name="T66" fmla="*/ 2147483646 w 478"/>
              <a:gd name="T67" fmla="*/ 2147483646 h 166"/>
              <a:gd name="T68" fmla="*/ 2147483646 w 478"/>
              <a:gd name="T69" fmla="*/ 0 h 16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78"/>
              <a:gd name="T106" fmla="*/ 0 h 166"/>
              <a:gd name="T107" fmla="*/ 478 w 478"/>
              <a:gd name="T108" fmla="*/ 166 h 16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78" h="166">
                <a:moveTo>
                  <a:pt x="25" y="0"/>
                </a:moveTo>
                <a:lnTo>
                  <a:pt x="0" y="15"/>
                </a:lnTo>
                <a:lnTo>
                  <a:pt x="23" y="54"/>
                </a:lnTo>
                <a:lnTo>
                  <a:pt x="27" y="59"/>
                </a:lnTo>
                <a:lnTo>
                  <a:pt x="54" y="97"/>
                </a:lnTo>
                <a:lnTo>
                  <a:pt x="69" y="113"/>
                </a:lnTo>
                <a:lnTo>
                  <a:pt x="87" y="128"/>
                </a:lnTo>
                <a:lnTo>
                  <a:pt x="92" y="131"/>
                </a:lnTo>
                <a:lnTo>
                  <a:pt x="112" y="143"/>
                </a:lnTo>
                <a:lnTo>
                  <a:pt x="137" y="154"/>
                </a:lnTo>
                <a:lnTo>
                  <a:pt x="148" y="157"/>
                </a:lnTo>
                <a:lnTo>
                  <a:pt x="163" y="161"/>
                </a:lnTo>
                <a:lnTo>
                  <a:pt x="169" y="161"/>
                </a:lnTo>
                <a:lnTo>
                  <a:pt x="201" y="164"/>
                </a:lnTo>
                <a:lnTo>
                  <a:pt x="237" y="166"/>
                </a:lnTo>
                <a:lnTo>
                  <a:pt x="275" y="166"/>
                </a:lnTo>
                <a:lnTo>
                  <a:pt x="311" y="164"/>
                </a:lnTo>
                <a:lnTo>
                  <a:pt x="345" y="161"/>
                </a:lnTo>
                <a:lnTo>
                  <a:pt x="375" y="157"/>
                </a:lnTo>
                <a:lnTo>
                  <a:pt x="388" y="156"/>
                </a:lnTo>
                <a:lnTo>
                  <a:pt x="403" y="154"/>
                </a:lnTo>
                <a:lnTo>
                  <a:pt x="422" y="148"/>
                </a:lnTo>
                <a:lnTo>
                  <a:pt x="437" y="143"/>
                </a:lnTo>
                <a:lnTo>
                  <a:pt x="442" y="139"/>
                </a:lnTo>
                <a:lnTo>
                  <a:pt x="452" y="131"/>
                </a:lnTo>
                <a:lnTo>
                  <a:pt x="460" y="123"/>
                </a:lnTo>
                <a:lnTo>
                  <a:pt x="463" y="118"/>
                </a:lnTo>
                <a:lnTo>
                  <a:pt x="468" y="108"/>
                </a:lnTo>
                <a:lnTo>
                  <a:pt x="473" y="98"/>
                </a:lnTo>
                <a:lnTo>
                  <a:pt x="473" y="93"/>
                </a:lnTo>
                <a:lnTo>
                  <a:pt x="478" y="75"/>
                </a:lnTo>
                <a:lnTo>
                  <a:pt x="450" y="70"/>
                </a:lnTo>
                <a:lnTo>
                  <a:pt x="444" y="93"/>
                </a:lnTo>
                <a:lnTo>
                  <a:pt x="458" y="93"/>
                </a:lnTo>
                <a:lnTo>
                  <a:pt x="445" y="87"/>
                </a:lnTo>
                <a:lnTo>
                  <a:pt x="440" y="97"/>
                </a:lnTo>
                <a:lnTo>
                  <a:pt x="435" y="106"/>
                </a:lnTo>
                <a:lnTo>
                  <a:pt x="449" y="111"/>
                </a:lnTo>
                <a:lnTo>
                  <a:pt x="439" y="102"/>
                </a:lnTo>
                <a:lnTo>
                  <a:pt x="431" y="110"/>
                </a:lnTo>
                <a:lnTo>
                  <a:pt x="421" y="118"/>
                </a:lnTo>
                <a:lnTo>
                  <a:pt x="431" y="128"/>
                </a:lnTo>
                <a:lnTo>
                  <a:pt x="426" y="115"/>
                </a:lnTo>
                <a:lnTo>
                  <a:pt x="411" y="120"/>
                </a:lnTo>
                <a:lnTo>
                  <a:pt x="396" y="126"/>
                </a:lnTo>
                <a:lnTo>
                  <a:pt x="399" y="139"/>
                </a:lnTo>
                <a:lnTo>
                  <a:pt x="398" y="126"/>
                </a:lnTo>
                <a:lnTo>
                  <a:pt x="388" y="126"/>
                </a:lnTo>
                <a:lnTo>
                  <a:pt x="375" y="128"/>
                </a:lnTo>
                <a:lnTo>
                  <a:pt x="345" y="131"/>
                </a:lnTo>
                <a:lnTo>
                  <a:pt x="311" y="134"/>
                </a:lnTo>
                <a:lnTo>
                  <a:pt x="275" y="136"/>
                </a:lnTo>
                <a:lnTo>
                  <a:pt x="237" y="136"/>
                </a:lnTo>
                <a:lnTo>
                  <a:pt x="201" y="134"/>
                </a:lnTo>
                <a:lnTo>
                  <a:pt x="169" y="131"/>
                </a:lnTo>
                <a:lnTo>
                  <a:pt x="169" y="146"/>
                </a:lnTo>
                <a:lnTo>
                  <a:pt x="174" y="133"/>
                </a:lnTo>
                <a:lnTo>
                  <a:pt x="160" y="129"/>
                </a:lnTo>
                <a:lnTo>
                  <a:pt x="146" y="126"/>
                </a:lnTo>
                <a:lnTo>
                  <a:pt x="123" y="115"/>
                </a:lnTo>
                <a:lnTo>
                  <a:pt x="104" y="103"/>
                </a:lnTo>
                <a:lnTo>
                  <a:pt x="99" y="116"/>
                </a:lnTo>
                <a:lnTo>
                  <a:pt x="109" y="106"/>
                </a:lnTo>
                <a:lnTo>
                  <a:pt x="91" y="92"/>
                </a:lnTo>
                <a:lnTo>
                  <a:pt x="76" y="75"/>
                </a:lnTo>
                <a:lnTo>
                  <a:pt x="48" y="38"/>
                </a:lnTo>
                <a:lnTo>
                  <a:pt x="36" y="47"/>
                </a:lnTo>
                <a:lnTo>
                  <a:pt x="51" y="42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83" name="AutoShape 112"/>
          <p:cNvSpPr>
            <a:spLocks noChangeArrowheads="1"/>
          </p:cNvSpPr>
          <p:nvPr/>
        </p:nvSpPr>
        <p:spPr bwMode="auto">
          <a:xfrm>
            <a:off x="6135688" y="1403350"/>
            <a:ext cx="381000" cy="131763"/>
          </a:xfrm>
          <a:custGeom>
            <a:avLst/>
            <a:gdLst>
              <a:gd name="T0" fmla="*/ 0 w 479"/>
              <a:gd name="T1" fmla="*/ 2147483646 h 166"/>
              <a:gd name="T2" fmla="*/ 2147483646 w 479"/>
              <a:gd name="T3" fmla="*/ 2147483646 h 166"/>
              <a:gd name="T4" fmla="*/ 2147483646 w 479"/>
              <a:gd name="T5" fmla="*/ 2147483646 h 166"/>
              <a:gd name="T6" fmla="*/ 2147483646 w 479"/>
              <a:gd name="T7" fmla="*/ 2147483646 h 166"/>
              <a:gd name="T8" fmla="*/ 2147483646 w 479"/>
              <a:gd name="T9" fmla="*/ 2147483646 h 166"/>
              <a:gd name="T10" fmla="*/ 2147483646 w 479"/>
              <a:gd name="T11" fmla="*/ 2147483646 h 166"/>
              <a:gd name="T12" fmla="*/ 2147483646 w 479"/>
              <a:gd name="T13" fmla="*/ 2147483646 h 166"/>
              <a:gd name="T14" fmla="*/ 2147483646 w 479"/>
              <a:gd name="T15" fmla="*/ 2147483646 h 166"/>
              <a:gd name="T16" fmla="*/ 2147483646 w 479"/>
              <a:gd name="T17" fmla="*/ 2147483646 h 166"/>
              <a:gd name="T18" fmla="*/ 2147483646 w 479"/>
              <a:gd name="T19" fmla="*/ 2147483646 h 166"/>
              <a:gd name="T20" fmla="*/ 2147483646 w 479"/>
              <a:gd name="T21" fmla="*/ 2147483646 h 166"/>
              <a:gd name="T22" fmla="*/ 2147483646 w 479"/>
              <a:gd name="T23" fmla="*/ 2147483646 h 166"/>
              <a:gd name="T24" fmla="*/ 2147483646 w 479"/>
              <a:gd name="T25" fmla="*/ 2147483646 h 166"/>
              <a:gd name="T26" fmla="*/ 2147483646 w 479"/>
              <a:gd name="T27" fmla="*/ 2147483646 h 166"/>
              <a:gd name="T28" fmla="*/ 2147483646 w 479"/>
              <a:gd name="T29" fmla="*/ 2147483646 h 166"/>
              <a:gd name="T30" fmla="*/ 2147483646 w 479"/>
              <a:gd name="T31" fmla="*/ 2147483646 h 166"/>
              <a:gd name="T32" fmla="*/ 2147483646 w 479"/>
              <a:gd name="T33" fmla="*/ 2147483646 h 166"/>
              <a:gd name="T34" fmla="*/ 2147483646 w 479"/>
              <a:gd name="T35" fmla="*/ 2147483646 h 166"/>
              <a:gd name="T36" fmla="*/ 2147483646 w 479"/>
              <a:gd name="T37" fmla="*/ 2147483646 h 166"/>
              <a:gd name="T38" fmla="*/ 2147483646 w 479"/>
              <a:gd name="T39" fmla="*/ 2147483646 h 166"/>
              <a:gd name="T40" fmla="*/ 2147483646 w 479"/>
              <a:gd name="T41" fmla="*/ 2147483646 h 166"/>
              <a:gd name="T42" fmla="*/ 2147483646 w 479"/>
              <a:gd name="T43" fmla="*/ 2147483646 h 166"/>
              <a:gd name="T44" fmla="*/ 2147483646 w 479"/>
              <a:gd name="T45" fmla="*/ 2147483646 h 166"/>
              <a:gd name="T46" fmla="*/ 2147483646 w 479"/>
              <a:gd name="T47" fmla="*/ 2147483646 h 166"/>
              <a:gd name="T48" fmla="*/ 2147483646 w 479"/>
              <a:gd name="T49" fmla="*/ 2147483646 h 166"/>
              <a:gd name="T50" fmla="*/ 2147483646 w 479"/>
              <a:gd name="T51" fmla="*/ 2147483646 h 166"/>
              <a:gd name="T52" fmla="*/ 2147483646 w 479"/>
              <a:gd name="T53" fmla="*/ 2147483646 h 166"/>
              <a:gd name="T54" fmla="*/ 2147483646 w 479"/>
              <a:gd name="T55" fmla="*/ 2147483646 h 166"/>
              <a:gd name="T56" fmla="*/ 2147483646 w 479"/>
              <a:gd name="T57" fmla="*/ 2147483646 h 166"/>
              <a:gd name="T58" fmla="*/ 2147483646 w 479"/>
              <a:gd name="T59" fmla="*/ 2147483646 h 166"/>
              <a:gd name="T60" fmla="*/ 2147483646 w 479"/>
              <a:gd name="T61" fmla="*/ 2147483646 h 166"/>
              <a:gd name="T62" fmla="*/ 2147483646 w 479"/>
              <a:gd name="T63" fmla="*/ 2147483646 h 166"/>
              <a:gd name="T64" fmla="*/ 2147483646 w 479"/>
              <a:gd name="T65" fmla="*/ 2147483646 h 166"/>
              <a:gd name="T66" fmla="*/ 2147483646 w 479"/>
              <a:gd name="T67" fmla="*/ 2147483646 h 166"/>
              <a:gd name="T68" fmla="*/ 2147483646 w 479"/>
              <a:gd name="T69" fmla="*/ 0 h 16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79"/>
              <a:gd name="T106" fmla="*/ 0 h 166"/>
              <a:gd name="T107" fmla="*/ 479 w 479"/>
              <a:gd name="T108" fmla="*/ 166 h 16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79" h="166">
                <a:moveTo>
                  <a:pt x="24" y="0"/>
                </a:moveTo>
                <a:lnTo>
                  <a:pt x="0" y="15"/>
                </a:lnTo>
                <a:lnTo>
                  <a:pt x="23" y="54"/>
                </a:lnTo>
                <a:lnTo>
                  <a:pt x="26" y="59"/>
                </a:lnTo>
                <a:lnTo>
                  <a:pt x="54" y="97"/>
                </a:lnTo>
                <a:lnTo>
                  <a:pt x="69" y="113"/>
                </a:lnTo>
                <a:lnTo>
                  <a:pt x="87" y="128"/>
                </a:lnTo>
                <a:lnTo>
                  <a:pt x="92" y="131"/>
                </a:lnTo>
                <a:lnTo>
                  <a:pt x="111" y="143"/>
                </a:lnTo>
                <a:lnTo>
                  <a:pt x="136" y="154"/>
                </a:lnTo>
                <a:lnTo>
                  <a:pt x="147" y="158"/>
                </a:lnTo>
                <a:lnTo>
                  <a:pt x="162" y="161"/>
                </a:lnTo>
                <a:lnTo>
                  <a:pt x="169" y="161"/>
                </a:lnTo>
                <a:lnTo>
                  <a:pt x="202" y="164"/>
                </a:lnTo>
                <a:lnTo>
                  <a:pt x="236" y="166"/>
                </a:lnTo>
                <a:lnTo>
                  <a:pt x="274" y="166"/>
                </a:lnTo>
                <a:lnTo>
                  <a:pt x="312" y="164"/>
                </a:lnTo>
                <a:lnTo>
                  <a:pt x="346" y="161"/>
                </a:lnTo>
                <a:lnTo>
                  <a:pt x="376" y="158"/>
                </a:lnTo>
                <a:lnTo>
                  <a:pt x="389" y="156"/>
                </a:lnTo>
                <a:lnTo>
                  <a:pt x="404" y="154"/>
                </a:lnTo>
                <a:lnTo>
                  <a:pt x="423" y="148"/>
                </a:lnTo>
                <a:lnTo>
                  <a:pt x="438" y="143"/>
                </a:lnTo>
                <a:lnTo>
                  <a:pt x="443" y="140"/>
                </a:lnTo>
                <a:lnTo>
                  <a:pt x="453" y="131"/>
                </a:lnTo>
                <a:lnTo>
                  <a:pt x="461" y="123"/>
                </a:lnTo>
                <a:lnTo>
                  <a:pt x="464" y="118"/>
                </a:lnTo>
                <a:lnTo>
                  <a:pt x="469" y="108"/>
                </a:lnTo>
                <a:lnTo>
                  <a:pt x="474" y="98"/>
                </a:lnTo>
                <a:lnTo>
                  <a:pt x="474" y="94"/>
                </a:lnTo>
                <a:lnTo>
                  <a:pt x="479" y="75"/>
                </a:lnTo>
                <a:lnTo>
                  <a:pt x="451" y="71"/>
                </a:lnTo>
                <a:lnTo>
                  <a:pt x="445" y="94"/>
                </a:lnTo>
                <a:lnTo>
                  <a:pt x="459" y="94"/>
                </a:lnTo>
                <a:lnTo>
                  <a:pt x="446" y="87"/>
                </a:lnTo>
                <a:lnTo>
                  <a:pt x="441" y="97"/>
                </a:lnTo>
                <a:lnTo>
                  <a:pt x="436" y="107"/>
                </a:lnTo>
                <a:lnTo>
                  <a:pt x="449" y="112"/>
                </a:lnTo>
                <a:lnTo>
                  <a:pt x="440" y="102"/>
                </a:lnTo>
                <a:lnTo>
                  <a:pt x="431" y="110"/>
                </a:lnTo>
                <a:lnTo>
                  <a:pt x="422" y="118"/>
                </a:lnTo>
                <a:lnTo>
                  <a:pt x="431" y="128"/>
                </a:lnTo>
                <a:lnTo>
                  <a:pt x="426" y="115"/>
                </a:lnTo>
                <a:lnTo>
                  <a:pt x="412" y="120"/>
                </a:lnTo>
                <a:lnTo>
                  <a:pt x="397" y="126"/>
                </a:lnTo>
                <a:lnTo>
                  <a:pt x="400" y="140"/>
                </a:lnTo>
                <a:lnTo>
                  <a:pt x="399" y="126"/>
                </a:lnTo>
                <a:lnTo>
                  <a:pt x="389" y="126"/>
                </a:lnTo>
                <a:lnTo>
                  <a:pt x="376" y="128"/>
                </a:lnTo>
                <a:lnTo>
                  <a:pt x="346" y="131"/>
                </a:lnTo>
                <a:lnTo>
                  <a:pt x="312" y="135"/>
                </a:lnTo>
                <a:lnTo>
                  <a:pt x="274" y="136"/>
                </a:lnTo>
                <a:lnTo>
                  <a:pt x="236" y="136"/>
                </a:lnTo>
                <a:lnTo>
                  <a:pt x="202" y="135"/>
                </a:lnTo>
                <a:lnTo>
                  <a:pt x="169" y="131"/>
                </a:lnTo>
                <a:lnTo>
                  <a:pt x="169" y="146"/>
                </a:lnTo>
                <a:lnTo>
                  <a:pt x="174" y="133"/>
                </a:lnTo>
                <a:lnTo>
                  <a:pt x="159" y="130"/>
                </a:lnTo>
                <a:lnTo>
                  <a:pt x="146" y="126"/>
                </a:lnTo>
                <a:lnTo>
                  <a:pt x="123" y="115"/>
                </a:lnTo>
                <a:lnTo>
                  <a:pt x="103" y="103"/>
                </a:lnTo>
                <a:lnTo>
                  <a:pt x="98" y="117"/>
                </a:lnTo>
                <a:lnTo>
                  <a:pt x="108" y="107"/>
                </a:lnTo>
                <a:lnTo>
                  <a:pt x="90" y="92"/>
                </a:lnTo>
                <a:lnTo>
                  <a:pt x="75" y="75"/>
                </a:lnTo>
                <a:lnTo>
                  <a:pt x="47" y="38"/>
                </a:lnTo>
                <a:lnTo>
                  <a:pt x="36" y="48"/>
                </a:lnTo>
                <a:lnTo>
                  <a:pt x="50" y="43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684" name="Group 113"/>
          <p:cNvGrpSpPr>
            <a:grpSpLocks/>
          </p:cNvGrpSpPr>
          <p:nvPr/>
        </p:nvGrpSpPr>
        <p:grpSpPr bwMode="auto">
          <a:xfrm>
            <a:off x="2057400" y="2328863"/>
            <a:ext cx="119063" cy="241300"/>
            <a:chOff x="1296" y="1467"/>
            <a:chExt cx="75" cy="152"/>
          </a:xfrm>
        </p:grpSpPr>
        <p:sp>
          <p:nvSpPr>
            <p:cNvPr id="24699" name="Rectangle 114"/>
            <p:cNvSpPr>
              <a:spLocks noChangeArrowheads="1"/>
            </p:cNvSpPr>
            <p:nvPr/>
          </p:nvSpPr>
          <p:spPr bwMode="auto">
            <a:xfrm>
              <a:off x="1328" y="1467"/>
              <a:ext cx="12" cy="78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 altLang="en-US"/>
            </a:p>
          </p:txBody>
        </p:sp>
        <p:sp>
          <p:nvSpPr>
            <p:cNvPr id="24700" name="AutoShape 115"/>
            <p:cNvSpPr>
              <a:spLocks noChangeArrowheads="1"/>
            </p:cNvSpPr>
            <p:nvPr/>
          </p:nvSpPr>
          <p:spPr bwMode="auto">
            <a:xfrm>
              <a:off x="1296" y="1546"/>
              <a:ext cx="75" cy="73"/>
            </a:xfrm>
            <a:custGeom>
              <a:avLst/>
              <a:gdLst>
                <a:gd name="T0" fmla="*/ 0 w 153"/>
                <a:gd name="T1" fmla="*/ 0 h 151"/>
                <a:gd name="T2" fmla="*/ 2 w 153"/>
                <a:gd name="T3" fmla="*/ 4 h 151"/>
                <a:gd name="T4" fmla="*/ 4 w 153"/>
                <a:gd name="T5" fmla="*/ 0 h 151"/>
                <a:gd name="T6" fmla="*/ 0 w 153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"/>
                <a:gd name="T13" fmla="*/ 0 h 151"/>
                <a:gd name="T14" fmla="*/ 153 w 153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" h="151">
                  <a:moveTo>
                    <a:pt x="0" y="0"/>
                  </a:moveTo>
                  <a:lnTo>
                    <a:pt x="77" y="151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685" name="Group 116"/>
          <p:cNvGrpSpPr>
            <a:grpSpLocks/>
          </p:cNvGrpSpPr>
          <p:nvPr/>
        </p:nvGrpSpPr>
        <p:grpSpPr bwMode="auto">
          <a:xfrm>
            <a:off x="3521075" y="2266950"/>
            <a:ext cx="119063" cy="242888"/>
            <a:chOff x="2218" y="1428"/>
            <a:chExt cx="75" cy="153"/>
          </a:xfrm>
        </p:grpSpPr>
        <p:sp>
          <p:nvSpPr>
            <p:cNvPr id="24697" name="Rectangle 117"/>
            <p:cNvSpPr>
              <a:spLocks noChangeArrowheads="1"/>
            </p:cNvSpPr>
            <p:nvPr/>
          </p:nvSpPr>
          <p:spPr bwMode="auto">
            <a:xfrm>
              <a:off x="2249" y="1428"/>
              <a:ext cx="13" cy="79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 altLang="en-US"/>
            </a:p>
          </p:txBody>
        </p:sp>
        <p:sp>
          <p:nvSpPr>
            <p:cNvPr id="24698" name="AutoShape 118"/>
            <p:cNvSpPr>
              <a:spLocks noChangeArrowheads="1"/>
            </p:cNvSpPr>
            <p:nvPr/>
          </p:nvSpPr>
          <p:spPr bwMode="auto">
            <a:xfrm>
              <a:off x="2218" y="1507"/>
              <a:ext cx="75" cy="74"/>
            </a:xfrm>
            <a:custGeom>
              <a:avLst/>
              <a:gdLst>
                <a:gd name="T0" fmla="*/ 0 w 153"/>
                <a:gd name="T1" fmla="*/ 0 h 151"/>
                <a:gd name="T2" fmla="*/ 2 w 153"/>
                <a:gd name="T3" fmla="*/ 4 h 151"/>
                <a:gd name="T4" fmla="*/ 4 w 153"/>
                <a:gd name="T5" fmla="*/ 0 h 151"/>
                <a:gd name="T6" fmla="*/ 0 w 153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"/>
                <a:gd name="T13" fmla="*/ 0 h 151"/>
                <a:gd name="T14" fmla="*/ 153 w 153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" h="151">
                  <a:moveTo>
                    <a:pt x="0" y="0"/>
                  </a:moveTo>
                  <a:lnTo>
                    <a:pt x="78" y="151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686" name="Group 119"/>
          <p:cNvGrpSpPr>
            <a:grpSpLocks/>
          </p:cNvGrpSpPr>
          <p:nvPr/>
        </p:nvGrpSpPr>
        <p:grpSpPr bwMode="auto">
          <a:xfrm>
            <a:off x="4956175" y="2266950"/>
            <a:ext cx="119063" cy="242888"/>
            <a:chOff x="3122" y="1428"/>
            <a:chExt cx="75" cy="153"/>
          </a:xfrm>
        </p:grpSpPr>
        <p:sp>
          <p:nvSpPr>
            <p:cNvPr id="24695" name="Rectangle 120"/>
            <p:cNvSpPr>
              <a:spLocks noChangeArrowheads="1"/>
            </p:cNvSpPr>
            <p:nvPr/>
          </p:nvSpPr>
          <p:spPr bwMode="auto">
            <a:xfrm>
              <a:off x="3153" y="1428"/>
              <a:ext cx="13" cy="79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 altLang="en-US"/>
            </a:p>
          </p:txBody>
        </p:sp>
        <p:sp>
          <p:nvSpPr>
            <p:cNvPr id="24696" name="AutoShape 121"/>
            <p:cNvSpPr>
              <a:spLocks noChangeArrowheads="1"/>
            </p:cNvSpPr>
            <p:nvPr/>
          </p:nvSpPr>
          <p:spPr bwMode="auto">
            <a:xfrm>
              <a:off x="3122" y="1507"/>
              <a:ext cx="75" cy="74"/>
            </a:xfrm>
            <a:custGeom>
              <a:avLst/>
              <a:gdLst>
                <a:gd name="T0" fmla="*/ 0 w 153"/>
                <a:gd name="T1" fmla="*/ 0 h 151"/>
                <a:gd name="T2" fmla="*/ 2 w 153"/>
                <a:gd name="T3" fmla="*/ 4 h 151"/>
                <a:gd name="T4" fmla="*/ 4 w 153"/>
                <a:gd name="T5" fmla="*/ 0 h 151"/>
                <a:gd name="T6" fmla="*/ 0 w 153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"/>
                <a:gd name="T13" fmla="*/ 0 h 151"/>
                <a:gd name="T14" fmla="*/ 153 w 153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" h="151">
                  <a:moveTo>
                    <a:pt x="0" y="0"/>
                  </a:moveTo>
                  <a:lnTo>
                    <a:pt x="78" y="151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687" name="Group 122"/>
          <p:cNvGrpSpPr>
            <a:grpSpLocks/>
          </p:cNvGrpSpPr>
          <p:nvPr/>
        </p:nvGrpSpPr>
        <p:grpSpPr bwMode="auto">
          <a:xfrm>
            <a:off x="6237288" y="2328863"/>
            <a:ext cx="119062" cy="241300"/>
            <a:chOff x="3929" y="1467"/>
            <a:chExt cx="75" cy="152"/>
          </a:xfrm>
        </p:grpSpPr>
        <p:sp>
          <p:nvSpPr>
            <p:cNvPr id="24693" name="Rectangle 123"/>
            <p:cNvSpPr>
              <a:spLocks noChangeArrowheads="1"/>
            </p:cNvSpPr>
            <p:nvPr/>
          </p:nvSpPr>
          <p:spPr bwMode="auto">
            <a:xfrm>
              <a:off x="3961" y="1467"/>
              <a:ext cx="12" cy="78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 altLang="en-US"/>
            </a:p>
          </p:txBody>
        </p:sp>
        <p:sp>
          <p:nvSpPr>
            <p:cNvPr id="24694" name="AutoShape 124"/>
            <p:cNvSpPr>
              <a:spLocks noChangeArrowheads="1"/>
            </p:cNvSpPr>
            <p:nvPr/>
          </p:nvSpPr>
          <p:spPr bwMode="auto">
            <a:xfrm>
              <a:off x="3929" y="1546"/>
              <a:ext cx="75" cy="73"/>
            </a:xfrm>
            <a:custGeom>
              <a:avLst/>
              <a:gdLst>
                <a:gd name="T0" fmla="*/ 0 w 152"/>
                <a:gd name="T1" fmla="*/ 0 h 151"/>
                <a:gd name="T2" fmla="*/ 2 w 152"/>
                <a:gd name="T3" fmla="*/ 4 h 151"/>
                <a:gd name="T4" fmla="*/ 4 w 152"/>
                <a:gd name="T5" fmla="*/ 0 h 151"/>
                <a:gd name="T6" fmla="*/ 0 w 15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51"/>
                <a:gd name="T14" fmla="*/ 152 w 152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51">
                  <a:moveTo>
                    <a:pt x="0" y="0"/>
                  </a:moveTo>
                  <a:lnTo>
                    <a:pt x="77" y="151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688" name="Text Box 125"/>
          <p:cNvSpPr txBox="1">
            <a:spLocks noChangeArrowheads="1"/>
          </p:cNvSpPr>
          <p:nvPr/>
        </p:nvSpPr>
        <p:spPr bwMode="auto">
          <a:xfrm>
            <a:off x="609600" y="4849813"/>
            <a:ext cx="8099425" cy="163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2000">
                <a:solidFill>
                  <a:srgbClr val="000000"/>
                </a:solidFill>
                <a:latin typeface="Calibri" pitchFamily="32" charset="0"/>
              </a:rPr>
              <a:t>Максам және Гильберттің секвенирлеу әдісінде қышқылды реагент орнын </a:t>
            </a:r>
            <a:r>
              <a:rPr lang="kk-KZ" altLang="en-US" sz="2000" b="1">
                <a:solidFill>
                  <a:srgbClr val="000000"/>
                </a:solidFill>
                <a:latin typeface="Calibri" pitchFamily="32" charset="0"/>
              </a:rPr>
              <a:t>құмырсқа қышқылын </a:t>
            </a:r>
            <a:r>
              <a:rPr lang="kk-KZ" altLang="en-US" sz="2000">
                <a:solidFill>
                  <a:srgbClr val="000000"/>
                </a:solidFill>
                <a:latin typeface="Calibri" pitchFamily="32" charset="0"/>
              </a:rPr>
              <a:t>пайдаланады. Мысалы, </a:t>
            </a:r>
            <a:r>
              <a:rPr lang="kk-KZ" altLang="en-US" sz="2000" b="1">
                <a:solidFill>
                  <a:srgbClr val="000000"/>
                </a:solidFill>
                <a:latin typeface="Calibri" pitchFamily="32" charset="0"/>
              </a:rPr>
              <a:t>пиперидин</a:t>
            </a:r>
            <a:r>
              <a:rPr lang="kk-KZ" altLang="en-US" sz="2000">
                <a:solidFill>
                  <a:srgbClr val="000000"/>
                </a:solidFill>
                <a:latin typeface="Calibri" pitchFamily="32" charset="0"/>
              </a:rPr>
              <a:t> дезоксирибозасының дегликлозилденген альдегид тобымен әркеттесіп, Шифф негізін түзеді де, </a:t>
            </a:r>
            <a:r>
              <a:rPr lang="kk-KZ" altLang="en-US" sz="2000" b="1">
                <a:solidFill>
                  <a:srgbClr val="000000"/>
                </a:solidFill>
                <a:latin typeface="Calibri" pitchFamily="32" charset="0"/>
              </a:rPr>
              <a:t>аденин</a:t>
            </a:r>
            <a:r>
              <a:rPr lang="kk-KZ" altLang="en-US" sz="2000">
                <a:solidFill>
                  <a:srgbClr val="000000"/>
                </a:solidFill>
                <a:latin typeface="Calibri" pitchFamily="32" charset="0"/>
              </a:rPr>
              <a:t> мен </a:t>
            </a:r>
            <a:r>
              <a:rPr lang="kk-KZ" altLang="en-US" sz="2000" b="1">
                <a:solidFill>
                  <a:srgbClr val="000000"/>
                </a:solidFill>
                <a:latin typeface="Calibri" pitchFamily="32" charset="0"/>
              </a:rPr>
              <a:t>гуанин</a:t>
            </a:r>
            <a:r>
              <a:rPr lang="kk-KZ" altLang="en-US" sz="2000">
                <a:solidFill>
                  <a:srgbClr val="000000"/>
                </a:solidFill>
                <a:latin typeface="Calibri" pitchFamily="32" charset="0"/>
              </a:rPr>
              <a:t> қалдықтары бойыша арнайы ыдырауы дүреду. </a:t>
            </a: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24689" name="AutoShape 126"/>
          <p:cNvSpPr>
            <a:spLocks noChangeArrowheads="1"/>
          </p:cNvSpPr>
          <p:nvPr/>
        </p:nvSpPr>
        <p:spPr bwMode="auto">
          <a:xfrm>
            <a:off x="1936750" y="844550"/>
            <a:ext cx="404813" cy="1060450"/>
          </a:xfrm>
          <a:custGeom>
            <a:avLst/>
            <a:gdLst>
              <a:gd name="T0" fmla="*/ 2147483646 w 510"/>
              <a:gd name="T1" fmla="*/ 2147483646 h 1335"/>
              <a:gd name="T2" fmla="*/ 2147483646 w 510"/>
              <a:gd name="T3" fmla="*/ 2147483646 h 1335"/>
              <a:gd name="T4" fmla="*/ 2147483646 w 510"/>
              <a:gd name="T5" fmla="*/ 2147483646 h 1335"/>
              <a:gd name="T6" fmla="*/ 2147483646 w 510"/>
              <a:gd name="T7" fmla="*/ 2147483646 h 1335"/>
              <a:gd name="T8" fmla="*/ 2147483646 w 510"/>
              <a:gd name="T9" fmla="*/ 2147483646 h 1335"/>
              <a:gd name="T10" fmla="*/ 2147483646 w 510"/>
              <a:gd name="T11" fmla="*/ 2147483646 h 1335"/>
              <a:gd name="T12" fmla="*/ 2147483646 w 510"/>
              <a:gd name="T13" fmla="*/ 2147483646 h 1335"/>
              <a:gd name="T14" fmla="*/ 2147483646 w 510"/>
              <a:gd name="T15" fmla="*/ 2147483646 h 1335"/>
              <a:gd name="T16" fmla="*/ 2147483646 w 510"/>
              <a:gd name="T17" fmla="*/ 2147483646 h 1335"/>
              <a:gd name="T18" fmla="*/ 2147483646 w 510"/>
              <a:gd name="T19" fmla="*/ 2147483646 h 1335"/>
              <a:gd name="T20" fmla="*/ 2147483646 w 510"/>
              <a:gd name="T21" fmla="*/ 2147483646 h 1335"/>
              <a:gd name="T22" fmla="*/ 2147483646 w 510"/>
              <a:gd name="T23" fmla="*/ 2147483646 h 1335"/>
              <a:gd name="T24" fmla="*/ 2147483646 w 510"/>
              <a:gd name="T25" fmla="*/ 2147483646 h 1335"/>
              <a:gd name="T26" fmla="*/ 2147483646 w 510"/>
              <a:gd name="T27" fmla="*/ 2147483646 h 1335"/>
              <a:gd name="T28" fmla="*/ 2147483646 w 510"/>
              <a:gd name="T29" fmla="*/ 2147483646 h 1335"/>
              <a:gd name="T30" fmla="*/ 2147483646 w 510"/>
              <a:gd name="T31" fmla="*/ 2147483646 h 1335"/>
              <a:gd name="T32" fmla="*/ 2147483646 w 510"/>
              <a:gd name="T33" fmla="*/ 2147483646 h 1335"/>
              <a:gd name="T34" fmla="*/ 2147483646 w 510"/>
              <a:gd name="T35" fmla="*/ 2147483646 h 1335"/>
              <a:gd name="T36" fmla="*/ 2147483646 w 510"/>
              <a:gd name="T37" fmla="*/ 2147483646 h 1335"/>
              <a:gd name="T38" fmla="*/ 2147483646 w 510"/>
              <a:gd name="T39" fmla="*/ 2147483646 h 1335"/>
              <a:gd name="T40" fmla="*/ 2147483646 w 510"/>
              <a:gd name="T41" fmla="*/ 2147483646 h 1335"/>
              <a:gd name="T42" fmla="*/ 2147483646 w 510"/>
              <a:gd name="T43" fmla="*/ 2147483646 h 1335"/>
              <a:gd name="T44" fmla="*/ 2147483646 w 510"/>
              <a:gd name="T45" fmla="*/ 2147483646 h 1335"/>
              <a:gd name="T46" fmla="*/ 2147483646 w 510"/>
              <a:gd name="T47" fmla="*/ 2147483646 h 1335"/>
              <a:gd name="T48" fmla="*/ 2147483646 w 510"/>
              <a:gd name="T49" fmla="*/ 2147483646 h 1335"/>
              <a:gd name="T50" fmla="*/ 2147483646 w 510"/>
              <a:gd name="T51" fmla="*/ 2147483646 h 1335"/>
              <a:gd name="T52" fmla="*/ 2147483646 w 510"/>
              <a:gd name="T53" fmla="*/ 2147483646 h 1335"/>
              <a:gd name="T54" fmla="*/ 2147483646 w 510"/>
              <a:gd name="T55" fmla="*/ 2147483646 h 1335"/>
              <a:gd name="T56" fmla="*/ 2147483646 w 510"/>
              <a:gd name="T57" fmla="*/ 2147483646 h 1335"/>
              <a:gd name="T58" fmla="*/ 2147483646 w 510"/>
              <a:gd name="T59" fmla="*/ 2147483646 h 1335"/>
              <a:gd name="T60" fmla="*/ 2147483646 w 510"/>
              <a:gd name="T61" fmla="*/ 2147483646 h 1335"/>
              <a:gd name="T62" fmla="*/ 2147483646 w 510"/>
              <a:gd name="T63" fmla="*/ 2147483646 h 1335"/>
              <a:gd name="T64" fmla="*/ 2147483646 w 510"/>
              <a:gd name="T65" fmla="*/ 2147483646 h 1335"/>
              <a:gd name="T66" fmla="*/ 2147483646 w 510"/>
              <a:gd name="T67" fmla="*/ 2147483646 h 1335"/>
              <a:gd name="T68" fmla="*/ 2147483646 w 510"/>
              <a:gd name="T69" fmla="*/ 2147483646 h 1335"/>
              <a:gd name="T70" fmla="*/ 2147483646 w 510"/>
              <a:gd name="T71" fmla="*/ 2147483646 h 1335"/>
              <a:gd name="T72" fmla="*/ 2147483646 w 510"/>
              <a:gd name="T73" fmla="*/ 2147483646 h 1335"/>
              <a:gd name="T74" fmla="*/ 2147483646 w 510"/>
              <a:gd name="T75" fmla="*/ 2147483646 h 1335"/>
              <a:gd name="T76" fmla="*/ 2147483646 w 510"/>
              <a:gd name="T77" fmla="*/ 2147483646 h 1335"/>
              <a:gd name="T78" fmla="*/ 2147483646 w 510"/>
              <a:gd name="T79" fmla="*/ 2147483646 h 1335"/>
              <a:gd name="T80" fmla="*/ 2147483646 w 510"/>
              <a:gd name="T81" fmla="*/ 2147483646 h 1335"/>
              <a:gd name="T82" fmla="*/ 2147483646 w 510"/>
              <a:gd name="T83" fmla="*/ 2147483646 h 1335"/>
              <a:gd name="T84" fmla="*/ 2147483646 w 510"/>
              <a:gd name="T85" fmla="*/ 2147483646 h 1335"/>
              <a:gd name="T86" fmla="*/ 2147483646 w 510"/>
              <a:gd name="T87" fmla="*/ 2147483646 h 1335"/>
              <a:gd name="T88" fmla="*/ 2147483646 w 510"/>
              <a:gd name="T89" fmla="*/ 2147483646 h 1335"/>
              <a:gd name="T90" fmla="*/ 2147483646 w 510"/>
              <a:gd name="T91" fmla="*/ 2147483646 h 1335"/>
              <a:gd name="T92" fmla="*/ 2147483646 w 510"/>
              <a:gd name="T93" fmla="*/ 2147483646 h 1335"/>
              <a:gd name="T94" fmla="*/ 2147483646 w 510"/>
              <a:gd name="T95" fmla="*/ 2147483646 h 1335"/>
              <a:gd name="T96" fmla="*/ 2147483646 w 510"/>
              <a:gd name="T97" fmla="*/ 2147483646 h 1335"/>
              <a:gd name="T98" fmla="*/ 2147483646 w 510"/>
              <a:gd name="T99" fmla="*/ 2147483646 h 1335"/>
              <a:gd name="T100" fmla="*/ 2147483646 w 510"/>
              <a:gd name="T101" fmla="*/ 2147483646 h 1335"/>
              <a:gd name="T102" fmla="*/ 2147483646 w 510"/>
              <a:gd name="T103" fmla="*/ 2147483646 h 1335"/>
              <a:gd name="T104" fmla="*/ 2147483646 w 510"/>
              <a:gd name="T105" fmla="*/ 2147483646 h 1335"/>
              <a:gd name="T106" fmla="*/ 2147483646 w 510"/>
              <a:gd name="T107" fmla="*/ 2147483646 h 1335"/>
              <a:gd name="T108" fmla="*/ 2147483646 w 510"/>
              <a:gd name="T109" fmla="*/ 2147483646 h 1335"/>
              <a:gd name="T110" fmla="*/ 2147483646 w 510"/>
              <a:gd name="T111" fmla="*/ 2147483646 h 1335"/>
              <a:gd name="T112" fmla="*/ 2147483646 w 510"/>
              <a:gd name="T113" fmla="*/ 2147483646 h 1335"/>
              <a:gd name="T114" fmla="*/ 2147483646 w 510"/>
              <a:gd name="T115" fmla="*/ 2147483646 h 1335"/>
              <a:gd name="T116" fmla="*/ 2147483646 w 510"/>
              <a:gd name="T117" fmla="*/ 2147483646 h 1335"/>
              <a:gd name="T118" fmla="*/ 2147483646 w 510"/>
              <a:gd name="T119" fmla="*/ 2147483646 h 13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10"/>
              <a:gd name="T181" fmla="*/ 0 h 1335"/>
              <a:gd name="T182" fmla="*/ 510 w 510"/>
              <a:gd name="T183" fmla="*/ 1335 h 13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10" h="1335">
                <a:moveTo>
                  <a:pt x="59" y="1"/>
                </a:moveTo>
                <a:lnTo>
                  <a:pt x="19" y="0"/>
                </a:lnTo>
                <a:lnTo>
                  <a:pt x="13" y="146"/>
                </a:lnTo>
                <a:lnTo>
                  <a:pt x="8" y="292"/>
                </a:lnTo>
                <a:lnTo>
                  <a:pt x="3" y="431"/>
                </a:lnTo>
                <a:lnTo>
                  <a:pt x="1" y="500"/>
                </a:lnTo>
                <a:lnTo>
                  <a:pt x="1" y="566"/>
                </a:lnTo>
                <a:lnTo>
                  <a:pt x="0" y="630"/>
                </a:lnTo>
                <a:lnTo>
                  <a:pt x="1" y="693"/>
                </a:lnTo>
                <a:lnTo>
                  <a:pt x="1" y="753"/>
                </a:lnTo>
                <a:lnTo>
                  <a:pt x="3" y="809"/>
                </a:lnTo>
                <a:lnTo>
                  <a:pt x="6" y="863"/>
                </a:lnTo>
                <a:lnTo>
                  <a:pt x="10" y="913"/>
                </a:lnTo>
                <a:lnTo>
                  <a:pt x="14" y="960"/>
                </a:lnTo>
                <a:lnTo>
                  <a:pt x="21" y="1006"/>
                </a:lnTo>
                <a:lnTo>
                  <a:pt x="39" y="1003"/>
                </a:lnTo>
                <a:lnTo>
                  <a:pt x="21" y="1006"/>
                </a:lnTo>
                <a:lnTo>
                  <a:pt x="26" y="1042"/>
                </a:lnTo>
                <a:lnTo>
                  <a:pt x="28" y="1049"/>
                </a:lnTo>
                <a:lnTo>
                  <a:pt x="36" y="1085"/>
                </a:lnTo>
                <a:lnTo>
                  <a:pt x="44" y="1118"/>
                </a:lnTo>
                <a:lnTo>
                  <a:pt x="54" y="1147"/>
                </a:lnTo>
                <a:lnTo>
                  <a:pt x="65" y="1174"/>
                </a:lnTo>
                <a:lnTo>
                  <a:pt x="77" y="1198"/>
                </a:lnTo>
                <a:lnTo>
                  <a:pt x="88" y="1218"/>
                </a:lnTo>
                <a:lnTo>
                  <a:pt x="93" y="1225"/>
                </a:lnTo>
                <a:lnTo>
                  <a:pt x="106" y="1244"/>
                </a:lnTo>
                <a:lnTo>
                  <a:pt x="120" y="1261"/>
                </a:lnTo>
                <a:lnTo>
                  <a:pt x="133" y="1275"/>
                </a:lnTo>
                <a:lnTo>
                  <a:pt x="147" y="1287"/>
                </a:lnTo>
                <a:lnTo>
                  <a:pt x="161" y="1298"/>
                </a:lnTo>
                <a:lnTo>
                  <a:pt x="167" y="1302"/>
                </a:lnTo>
                <a:lnTo>
                  <a:pt x="197" y="1318"/>
                </a:lnTo>
                <a:lnTo>
                  <a:pt x="225" y="1330"/>
                </a:lnTo>
                <a:lnTo>
                  <a:pt x="238" y="1333"/>
                </a:lnTo>
                <a:lnTo>
                  <a:pt x="246" y="1335"/>
                </a:lnTo>
                <a:lnTo>
                  <a:pt x="261" y="1335"/>
                </a:lnTo>
                <a:lnTo>
                  <a:pt x="277" y="1331"/>
                </a:lnTo>
                <a:lnTo>
                  <a:pt x="284" y="1330"/>
                </a:lnTo>
                <a:lnTo>
                  <a:pt x="302" y="1325"/>
                </a:lnTo>
                <a:lnTo>
                  <a:pt x="318" y="1317"/>
                </a:lnTo>
                <a:lnTo>
                  <a:pt x="336" y="1307"/>
                </a:lnTo>
                <a:lnTo>
                  <a:pt x="343" y="1302"/>
                </a:lnTo>
                <a:lnTo>
                  <a:pt x="377" y="1279"/>
                </a:lnTo>
                <a:lnTo>
                  <a:pt x="412" y="1251"/>
                </a:lnTo>
                <a:lnTo>
                  <a:pt x="441" y="1221"/>
                </a:lnTo>
                <a:lnTo>
                  <a:pt x="468" y="1193"/>
                </a:lnTo>
                <a:lnTo>
                  <a:pt x="478" y="1182"/>
                </a:lnTo>
                <a:lnTo>
                  <a:pt x="487" y="1170"/>
                </a:lnTo>
                <a:lnTo>
                  <a:pt x="489" y="1170"/>
                </a:lnTo>
                <a:lnTo>
                  <a:pt x="492" y="1164"/>
                </a:lnTo>
                <a:lnTo>
                  <a:pt x="497" y="1157"/>
                </a:lnTo>
                <a:lnTo>
                  <a:pt x="501" y="1154"/>
                </a:lnTo>
                <a:lnTo>
                  <a:pt x="504" y="1152"/>
                </a:lnTo>
                <a:lnTo>
                  <a:pt x="507" y="1146"/>
                </a:lnTo>
                <a:lnTo>
                  <a:pt x="509" y="1144"/>
                </a:lnTo>
                <a:lnTo>
                  <a:pt x="510" y="1138"/>
                </a:lnTo>
                <a:lnTo>
                  <a:pt x="509" y="1129"/>
                </a:lnTo>
                <a:lnTo>
                  <a:pt x="504" y="1123"/>
                </a:lnTo>
                <a:lnTo>
                  <a:pt x="502" y="1123"/>
                </a:lnTo>
                <a:lnTo>
                  <a:pt x="502" y="1119"/>
                </a:lnTo>
                <a:lnTo>
                  <a:pt x="487" y="1134"/>
                </a:lnTo>
                <a:lnTo>
                  <a:pt x="505" y="1126"/>
                </a:lnTo>
                <a:lnTo>
                  <a:pt x="504" y="1123"/>
                </a:lnTo>
                <a:lnTo>
                  <a:pt x="501" y="1116"/>
                </a:lnTo>
                <a:lnTo>
                  <a:pt x="499" y="1106"/>
                </a:lnTo>
                <a:lnTo>
                  <a:pt x="481" y="1115"/>
                </a:lnTo>
                <a:lnTo>
                  <a:pt x="501" y="1115"/>
                </a:lnTo>
                <a:lnTo>
                  <a:pt x="497" y="1101"/>
                </a:lnTo>
                <a:lnTo>
                  <a:pt x="496" y="1085"/>
                </a:lnTo>
                <a:lnTo>
                  <a:pt x="494" y="1064"/>
                </a:lnTo>
                <a:lnTo>
                  <a:pt x="492" y="1036"/>
                </a:lnTo>
                <a:lnTo>
                  <a:pt x="492" y="1021"/>
                </a:lnTo>
                <a:lnTo>
                  <a:pt x="492" y="1003"/>
                </a:lnTo>
                <a:lnTo>
                  <a:pt x="492" y="965"/>
                </a:lnTo>
                <a:lnTo>
                  <a:pt x="492" y="921"/>
                </a:lnTo>
                <a:lnTo>
                  <a:pt x="492" y="873"/>
                </a:lnTo>
                <a:lnTo>
                  <a:pt x="492" y="822"/>
                </a:lnTo>
                <a:lnTo>
                  <a:pt x="492" y="766"/>
                </a:lnTo>
                <a:lnTo>
                  <a:pt x="492" y="707"/>
                </a:lnTo>
                <a:lnTo>
                  <a:pt x="492" y="647"/>
                </a:lnTo>
                <a:lnTo>
                  <a:pt x="492" y="581"/>
                </a:lnTo>
                <a:lnTo>
                  <a:pt x="492" y="514"/>
                </a:lnTo>
                <a:lnTo>
                  <a:pt x="492" y="445"/>
                </a:lnTo>
                <a:lnTo>
                  <a:pt x="492" y="374"/>
                </a:lnTo>
                <a:lnTo>
                  <a:pt x="492" y="300"/>
                </a:lnTo>
                <a:lnTo>
                  <a:pt x="492" y="151"/>
                </a:lnTo>
                <a:lnTo>
                  <a:pt x="492" y="0"/>
                </a:lnTo>
                <a:lnTo>
                  <a:pt x="453" y="0"/>
                </a:lnTo>
                <a:lnTo>
                  <a:pt x="453" y="151"/>
                </a:lnTo>
                <a:lnTo>
                  <a:pt x="453" y="300"/>
                </a:lnTo>
                <a:lnTo>
                  <a:pt x="453" y="374"/>
                </a:lnTo>
                <a:lnTo>
                  <a:pt x="453" y="445"/>
                </a:lnTo>
                <a:lnTo>
                  <a:pt x="453" y="514"/>
                </a:lnTo>
                <a:lnTo>
                  <a:pt x="453" y="581"/>
                </a:lnTo>
                <a:lnTo>
                  <a:pt x="453" y="647"/>
                </a:lnTo>
                <a:lnTo>
                  <a:pt x="453" y="707"/>
                </a:lnTo>
                <a:lnTo>
                  <a:pt x="453" y="766"/>
                </a:lnTo>
                <a:lnTo>
                  <a:pt x="453" y="822"/>
                </a:lnTo>
                <a:lnTo>
                  <a:pt x="453" y="873"/>
                </a:lnTo>
                <a:lnTo>
                  <a:pt x="453" y="921"/>
                </a:lnTo>
                <a:lnTo>
                  <a:pt x="453" y="965"/>
                </a:lnTo>
                <a:lnTo>
                  <a:pt x="453" y="1003"/>
                </a:lnTo>
                <a:lnTo>
                  <a:pt x="453" y="1021"/>
                </a:lnTo>
                <a:lnTo>
                  <a:pt x="453" y="1036"/>
                </a:lnTo>
                <a:lnTo>
                  <a:pt x="455" y="1064"/>
                </a:lnTo>
                <a:lnTo>
                  <a:pt x="456" y="1085"/>
                </a:lnTo>
                <a:lnTo>
                  <a:pt x="458" y="1101"/>
                </a:lnTo>
                <a:lnTo>
                  <a:pt x="461" y="1115"/>
                </a:lnTo>
                <a:lnTo>
                  <a:pt x="463" y="1121"/>
                </a:lnTo>
                <a:lnTo>
                  <a:pt x="464" y="1131"/>
                </a:lnTo>
                <a:lnTo>
                  <a:pt x="468" y="1138"/>
                </a:lnTo>
                <a:lnTo>
                  <a:pt x="469" y="1141"/>
                </a:lnTo>
                <a:lnTo>
                  <a:pt x="474" y="1147"/>
                </a:lnTo>
                <a:lnTo>
                  <a:pt x="474" y="1151"/>
                </a:lnTo>
                <a:lnTo>
                  <a:pt x="476" y="1151"/>
                </a:lnTo>
                <a:lnTo>
                  <a:pt x="471" y="1138"/>
                </a:lnTo>
                <a:lnTo>
                  <a:pt x="473" y="1144"/>
                </a:lnTo>
                <a:lnTo>
                  <a:pt x="491" y="1138"/>
                </a:lnTo>
                <a:lnTo>
                  <a:pt x="473" y="1129"/>
                </a:lnTo>
                <a:lnTo>
                  <a:pt x="471" y="1131"/>
                </a:lnTo>
                <a:lnTo>
                  <a:pt x="489" y="1139"/>
                </a:lnTo>
                <a:lnTo>
                  <a:pt x="476" y="1124"/>
                </a:lnTo>
                <a:lnTo>
                  <a:pt x="473" y="1126"/>
                </a:lnTo>
                <a:lnTo>
                  <a:pt x="469" y="1129"/>
                </a:lnTo>
                <a:lnTo>
                  <a:pt x="464" y="1136"/>
                </a:lnTo>
                <a:lnTo>
                  <a:pt x="458" y="1146"/>
                </a:lnTo>
                <a:lnTo>
                  <a:pt x="473" y="1157"/>
                </a:lnTo>
                <a:lnTo>
                  <a:pt x="458" y="1146"/>
                </a:lnTo>
                <a:lnTo>
                  <a:pt x="450" y="1154"/>
                </a:lnTo>
                <a:lnTo>
                  <a:pt x="440" y="1165"/>
                </a:lnTo>
                <a:lnTo>
                  <a:pt x="413" y="1193"/>
                </a:lnTo>
                <a:lnTo>
                  <a:pt x="384" y="1223"/>
                </a:lnTo>
                <a:lnTo>
                  <a:pt x="349" y="1251"/>
                </a:lnTo>
                <a:lnTo>
                  <a:pt x="315" y="1274"/>
                </a:lnTo>
                <a:lnTo>
                  <a:pt x="328" y="1289"/>
                </a:lnTo>
                <a:lnTo>
                  <a:pt x="322" y="1271"/>
                </a:lnTo>
                <a:lnTo>
                  <a:pt x="303" y="1280"/>
                </a:lnTo>
                <a:lnTo>
                  <a:pt x="287" y="1289"/>
                </a:lnTo>
                <a:lnTo>
                  <a:pt x="269" y="1294"/>
                </a:lnTo>
                <a:lnTo>
                  <a:pt x="277" y="1312"/>
                </a:lnTo>
                <a:lnTo>
                  <a:pt x="277" y="1292"/>
                </a:lnTo>
                <a:lnTo>
                  <a:pt x="261" y="1295"/>
                </a:lnTo>
                <a:lnTo>
                  <a:pt x="246" y="1295"/>
                </a:lnTo>
                <a:lnTo>
                  <a:pt x="246" y="1315"/>
                </a:lnTo>
                <a:lnTo>
                  <a:pt x="253" y="1297"/>
                </a:lnTo>
                <a:lnTo>
                  <a:pt x="238" y="1294"/>
                </a:lnTo>
                <a:lnTo>
                  <a:pt x="211" y="1282"/>
                </a:lnTo>
                <a:lnTo>
                  <a:pt x="182" y="1266"/>
                </a:lnTo>
                <a:lnTo>
                  <a:pt x="175" y="1284"/>
                </a:lnTo>
                <a:lnTo>
                  <a:pt x="189" y="1271"/>
                </a:lnTo>
                <a:lnTo>
                  <a:pt x="175" y="1259"/>
                </a:lnTo>
                <a:lnTo>
                  <a:pt x="161" y="1248"/>
                </a:lnTo>
                <a:lnTo>
                  <a:pt x="147" y="1233"/>
                </a:lnTo>
                <a:lnTo>
                  <a:pt x="134" y="1216"/>
                </a:lnTo>
                <a:lnTo>
                  <a:pt x="121" y="1197"/>
                </a:lnTo>
                <a:lnTo>
                  <a:pt x="106" y="1211"/>
                </a:lnTo>
                <a:lnTo>
                  <a:pt x="124" y="1203"/>
                </a:lnTo>
                <a:lnTo>
                  <a:pt x="113" y="1184"/>
                </a:lnTo>
                <a:lnTo>
                  <a:pt x="101" y="1159"/>
                </a:lnTo>
                <a:lnTo>
                  <a:pt x="90" y="1133"/>
                </a:lnTo>
                <a:lnTo>
                  <a:pt x="80" y="1103"/>
                </a:lnTo>
                <a:lnTo>
                  <a:pt x="72" y="1070"/>
                </a:lnTo>
                <a:lnTo>
                  <a:pt x="64" y="1034"/>
                </a:lnTo>
                <a:lnTo>
                  <a:pt x="46" y="1042"/>
                </a:lnTo>
                <a:lnTo>
                  <a:pt x="65" y="1042"/>
                </a:lnTo>
                <a:lnTo>
                  <a:pt x="59" y="1001"/>
                </a:lnTo>
                <a:lnTo>
                  <a:pt x="59" y="1000"/>
                </a:lnTo>
                <a:lnTo>
                  <a:pt x="54" y="960"/>
                </a:lnTo>
                <a:lnTo>
                  <a:pt x="49" y="913"/>
                </a:lnTo>
                <a:lnTo>
                  <a:pt x="46" y="863"/>
                </a:lnTo>
                <a:lnTo>
                  <a:pt x="42" y="809"/>
                </a:lnTo>
                <a:lnTo>
                  <a:pt x="41" y="753"/>
                </a:lnTo>
                <a:lnTo>
                  <a:pt x="41" y="693"/>
                </a:lnTo>
                <a:lnTo>
                  <a:pt x="39" y="630"/>
                </a:lnTo>
                <a:lnTo>
                  <a:pt x="41" y="566"/>
                </a:lnTo>
                <a:lnTo>
                  <a:pt x="41" y="500"/>
                </a:lnTo>
                <a:lnTo>
                  <a:pt x="42" y="431"/>
                </a:lnTo>
                <a:lnTo>
                  <a:pt x="47" y="292"/>
                </a:lnTo>
                <a:lnTo>
                  <a:pt x="52" y="146"/>
                </a:lnTo>
                <a:lnTo>
                  <a:pt x="59" y="1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90" name="AutoShape 127"/>
          <p:cNvSpPr>
            <a:spLocks noChangeArrowheads="1"/>
          </p:cNvSpPr>
          <p:nvPr/>
        </p:nvSpPr>
        <p:spPr bwMode="auto">
          <a:xfrm>
            <a:off x="3352800" y="838200"/>
            <a:ext cx="404813" cy="1060450"/>
          </a:xfrm>
          <a:custGeom>
            <a:avLst/>
            <a:gdLst>
              <a:gd name="T0" fmla="*/ 2147483646 w 510"/>
              <a:gd name="T1" fmla="*/ 2147483646 h 1335"/>
              <a:gd name="T2" fmla="*/ 2147483646 w 510"/>
              <a:gd name="T3" fmla="*/ 2147483646 h 1335"/>
              <a:gd name="T4" fmla="*/ 2147483646 w 510"/>
              <a:gd name="T5" fmla="*/ 2147483646 h 1335"/>
              <a:gd name="T6" fmla="*/ 2147483646 w 510"/>
              <a:gd name="T7" fmla="*/ 2147483646 h 1335"/>
              <a:gd name="T8" fmla="*/ 2147483646 w 510"/>
              <a:gd name="T9" fmla="*/ 2147483646 h 1335"/>
              <a:gd name="T10" fmla="*/ 2147483646 w 510"/>
              <a:gd name="T11" fmla="*/ 2147483646 h 1335"/>
              <a:gd name="T12" fmla="*/ 2147483646 w 510"/>
              <a:gd name="T13" fmla="*/ 2147483646 h 1335"/>
              <a:gd name="T14" fmla="*/ 2147483646 w 510"/>
              <a:gd name="T15" fmla="*/ 2147483646 h 1335"/>
              <a:gd name="T16" fmla="*/ 2147483646 w 510"/>
              <a:gd name="T17" fmla="*/ 2147483646 h 1335"/>
              <a:gd name="T18" fmla="*/ 2147483646 w 510"/>
              <a:gd name="T19" fmla="*/ 2147483646 h 1335"/>
              <a:gd name="T20" fmla="*/ 2147483646 w 510"/>
              <a:gd name="T21" fmla="*/ 2147483646 h 1335"/>
              <a:gd name="T22" fmla="*/ 2147483646 w 510"/>
              <a:gd name="T23" fmla="*/ 2147483646 h 1335"/>
              <a:gd name="T24" fmla="*/ 2147483646 w 510"/>
              <a:gd name="T25" fmla="*/ 2147483646 h 1335"/>
              <a:gd name="T26" fmla="*/ 2147483646 w 510"/>
              <a:gd name="T27" fmla="*/ 2147483646 h 1335"/>
              <a:gd name="T28" fmla="*/ 2147483646 w 510"/>
              <a:gd name="T29" fmla="*/ 2147483646 h 1335"/>
              <a:gd name="T30" fmla="*/ 2147483646 w 510"/>
              <a:gd name="T31" fmla="*/ 2147483646 h 1335"/>
              <a:gd name="T32" fmla="*/ 2147483646 w 510"/>
              <a:gd name="T33" fmla="*/ 2147483646 h 1335"/>
              <a:gd name="T34" fmla="*/ 2147483646 w 510"/>
              <a:gd name="T35" fmla="*/ 2147483646 h 1335"/>
              <a:gd name="T36" fmla="*/ 2147483646 w 510"/>
              <a:gd name="T37" fmla="*/ 2147483646 h 1335"/>
              <a:gd name="T38" fmla="*/ 2147483646 w 510"/>
              <a:gd name="T39" fmla="*/ 2147483646 h 1335"/>
              <a:gd name="T40" fmla="*/ 2147483646 w 510"/>
              <a:gd name="T41" fmla="*/ 2147483646 h 1335"/>
              <a:gd name="T42" fmla="*/ 2147483646 w 510"/>
              <a:gd name="T43" fmla="*/ 2147483646 h 1335"/>
              <a:gd name="T44" fmla="*/ 2147483646 w 510"/>
              <a:gd name="T45" fmla="*/ 2147483646 h 1335"/>
              <a:gd name="T46" fmla="*/ 2147483646 w 510"/>
              <a:gd name="T47" fmla="*/ 2147483646 h 1335"/>
              <a:gd name="T48" fmla="*/ 2147483646 w 510"/>
              <a:gd name="T49" fmla="*/ 2147483646 h 1335"/>
              <a:gd name="T50" fmla="*/ 2147483646 w 510"/>
              <a:gd name="T51" fmla="*/ 2147483646 h 1335"/>
              <a:gd name="T52" fmla="*/ 2147483646 w 510"/>
              <a:gd name="T53" fmla="*/ 2147483646 h 1335"/>
              <a:gd name="T54" fmla="*/ 2147483646 w 510"/>
              <a:gd name="T55" fmla="*/ 2147483646 h 1335"/>
              <a:gd name="T56" fmla="*/ 2147483646 w 510"/>
              <a:gd name="T57" fmla="*/ 2147483646 h 1335"/>
              <a:gd name="T58" fmla="*/ 2147483646 w 510"/>
              <a:gd name="T59" fmla="*/ 2147483646 h 1335"/>
              <a:gd name="T60" fmla="*/ 2147483646 w 510"/>
              <a:gd name="T61" fmla="*/ 2147483646 h 1335"/>
              <a:gd name="T62" fmla="*/ 2147483646 w 510"/>
              <a:gd name="T63" fmla="*/ 2147483646 h 1335"/>
              <a:gd name="T64" fmla="*/ 2147483646 w 510"/>
              <a:gd name="T65" fmla="*/ 2147483646 h 1335"/>
              <a:gd name="T66" fmla="*/ 2147483646 w 510"/>
              <a:gd name="T67" fmla="*/ 2147483646 h 1335"/>
              <a:gd name="T68" fmla="*/ 2147483646 w 510"/>
              <a:gd name="T69" fmla="*/ 2147483646 h 1335"/>
              <a:gd name="T70" fmla="*/ 2147483646 w 510"/>
              <a:gd name="T71" fmla="*/ 2147483646 h 1335"/>
              <a:gd name="T72" fmla="*/ 2147483646 w 510"/>
              <a:gd name="T73" fmla="*/ 2147483646 h 1335"/>
              <a:gd name="T74" fmla="*/ 2147483646 w 510"/>
              <a:gd name="T75" fmla="*/ 2147483646 h 1335"/>
              <a:gd name="T76" fmla="*/ 2147483646 w 510"/>
              <a:gd name="T77" fmla="*/ 2147483646 h 1335"/>
              <a:gd name="T78" fmla="*/ 2147483646 w 510"/>
              <a:gd name="T79" fmla="*/ 2147483646 h 1335"/>
              <a:gd name="T80" fmla="*/ 2147483646 w 510"/>
              <a:gd name="T81" fmla="*/ 2147483646 h 1335"/>
              <a:gd name="T82" fmla="*/ 2147483646 w 510"/>
              <a:gd name="T83" fmla="*/ 2147483646 h 1335"/>
              <a:gd name="T84" fmla="*/ 2147483646 w 510"/>
              <a:gd name="T85" fmla="*/ 2147483646 h 1335"/>
              <a:gd name="T86" fmla="*/ 2147483646 w 510"/>
              <a:gd name="T87" fmla="*/ 2147483646 h 1335"/>
              <a:gd name="T88" fmla="*/ 2147483646 w 510"/>
              <a:gd name="T89" fmla="*/ 2147483646 h 1335"/>
              <a:gd name="T90" fmla="*/ 2147483646 w 510"/>
              <a:gd name="T91" fmla="*/ 2147483646 h 1335"/>
              <a:gd name="T92" fmla="*/ 2147483646 w 510"/>
              <a:gd name="T93" fmla="*/ 2147483646 h 1335"/>
              <a:gd name="T94" fmla="*/ 2147483646 w 510"/>
              <a:gd name="T95" fmla="*/ 2147483646 h 1335"/>
              <a:gd name="T96" fmla="*/ 2147483646 w 510"/>
              <a:gd name="T97" fmla="*/ 2147483646 h 1335"/>
              <a:gd name="T98" fmla="*/ 2147483646 w 510"/>
              <a:gd name="T99" fmla="*/ 2147483646 h 1335"/>
              <a:gd name="T100" fmla="*/ 2147483646 w 510"/>
              <a:gd name="T101" fmla="*/ 2147483646 h 1335"/>
              <a:gd name="T102" fmla="*/ 2147483646 w 510"/>
              <a:gd name="T103" fmla="*/ 2147483646 h 1335"/>
              <a:gd name="T104" fmla="*/ 2147483646 w 510"/>
              <a:gd name="T105" fmla="*/ 2147483646 h 1335"/>
              <a:gd name="T106" fmla="*/ 2147483646 w 510"/>
              <a:gd name="T107" fmla="*/ 2147483646 h 1335"/>
              <a:gd name="T108" fmla="*/ 2147483646 w 510"/>
              <a:gd name="T109" fmla="*/ 2147483646 h 1335"/>
              <a:gd name="T110" fmla="*/ 2147483646 w 510"/>
              <a:gd name="T111" fmla="*/ 2147483646 h 1335"/>
              <a:gd name="T112" fmla="*/ 2147483646 w 510"/>
              <a:gd name="T113" fmla="*/ 2147483646 h 1335"/>
              <a:gd name="T114" fmla="*/ 2147483646 w 510"/>
              <a:gd name="T115" fmla="*/ 2147483646 h 1335"/>
              <a:gd name="T116" fmla="*/ 2147483646 w 510"/>
              <a:gd name="T117" fmla="*/ 2147483646 h 1335"/>
              <a:gd name="T118" fmla="*/ 2147483646 w 510"/>
              <a:gd name="T119" fmla="*/ 2147483646 h 13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10"/>
              <a:gd name="T181" fmla="*/ 0 h 1335"/>
              <a:gd name="T182" fmla="*/ 510 w 510"/>
              <a:gd name="T183" fmla="*/ 1335 h 13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10" h="1335">
                <a:moveTo>
                  <a:pt x="59" y="1"/>
                </a:moveTo>
                <a:lnTo>
                  <a:pt x="19" y="0"/>
                </a:lnTo>
                <a:lnTo>
                  <a:pt x="13" y="146"/>
                </a:lnTo>
                <a:lnTo>
                  <a:pt x="8" y="292"/>
                </a:lnTo>
                <a:lnTo>
                  <a:pt x="3" y="431"/>
                </a:lnTo>
                <a:lnTo>
                  <a:pt x="1" y="500"/>
                </a:lnTo>
                <a:lnTo>
                  <a:pt x="1" y="566"/>
                </a:lnTo>
                <a:lnTo>
                  <a:pt x="0" y="630"/>
                </a:lnTo>
                <a:lnTo>
                  <a:pt x="1" y="693"/>
                </a:lnTo>
                <a:lnTo>
                  <a:pt x="1" y="753"/>
                </a:lnTo>
                <a:lnTo>
                  <a:pt x="3" y="809"/>
                </a:lnTo>
                <a:lnTo>
                  <a:pt x="6" y="863"/>
                </a:lnTo>
                <a:lnTo>
                  <a:pt x="10" y="913"/>
                </a:lnTo>
                <a:lnTo>
                  <a:pt x="14" y="960"/>
                </a:lnTo>
                <a:lnTo>
                  <a:pt x="21" y="1006"/>
                </a:lnTo>
                <a:lnTo>
                  <a:pt x="39" y="1003"/>
                </a:lnTo>
                <a:lnTo>
                  <a:pt x="21" y="1006"/>
                </a:lnTo>
                <a:lnTo>
                  <a:pt x="26" y="1042"/>
                </a:lnTo>
                <a:lnTo>
                  <a:pt x="28" y="1049"/>
                </a:lnTo>
                <a:lnTo>
                  <a:pt x="36" y="1085"/>
                </a:lnTo>
                <a:lnTo>
                  <a:pt x="44" y="1118"/>
                </a:lnTo>
                <a:lnTo>
                  <a:pt x="54" y="1147"/>
                </a:lnTo>
                <a:lnTo>
                  <a:pt x="65" y="1174"/>
                </a:lnTo>
                <a:lnTo>
                  <a:pt x="77" y="1198"/>
                </a:lnTo>
                <a:lnTo>
                  <a:pt x="88" y="1218"/>
                </a:lnTo>
                <a:lnTo>
                  <a:pt x="93" y="1225"/>
                </a:lnTo>
                <a:lnTo>
                  <a:pt x="106" y="1244"/>
                </a:lnTo>
                <a:lnTo>
                  <a:pt x="120" y="1261"/>
                </a:lnTo>
                <a:lnTo>
                  <a:pt x="133" y="1275"/>
                </a:lnTo>
                <a:lnTo>
                  <a:pt x="147" y="1287"/>
                </a:lnTo>
                <a:lnTo>
                  <a:pt x="161" y="1298"/>
                </a:lnTo>
                <a:lnTo>
                  <a:pt x="167" y="1302"/>
                </a:lnTo>
                <a:lnTo>
                  <a:pt x="197" y="1318"/>
                </a:lnTo>
                <a:lnTo>
                  <a:pt x="225" y="1330"/>
                </a:lnTo>
                <a:lnTo>
                  <a:pt x="238" y="1333"/>
                </a:lnTo>
                <a:lnTo>
                  <a:pt x="246" y="1335"/>
                </a:lnTo>
                <a:lnTo>
                  <a:pt x="261" y="1335"/>
                </a:lnTo>
                <a:lnTo>
                  <a:pt x="277" y="1331"/>
                </a:lnTo>
                <a:lnTo>
                  <a:pt x="284" y="1330"/>
                </a:lnTo>
                <a:lnTo>
                  <a:pt x="302" y="1325"/>
                </a:lnTo>
                <a:lnTo>
                  <a:pt x="318" y="1317"/>
                </a:lnTo>
                <a:lnTo>
                  <a:pt x="336" y="1307"/>
                </a:lnTo>
                <a:lnTo>
                  <a:pt x="343" y="1302"/>
                </a:lnTo>
                <a:lnTo>
                  <a:pt x="377" y="1279"/>
                </a:lnTo>
                <a:lnTo>
                  <a:pt x="412" y="1251"/>
                </a:lnTo>
                <a:lnTo>
                  <a:pt x="441" y="1221"/>
                </a:lnTo>
                <a:lnTo>
                  <a:pt x="468" y="1193"/>
                </a:lnTo>
                <a:lnTo>
                  <a:pt x="478" y="1182"/>
                </a:lnTo>
                <a:lnTo>
                  <a:pt x="487" y="1170"/>
                </a:lnTo>
                <a:lnTo>
                  <a:pt x="489" y="1170"/>
                </a:lnTo>
                <a:lnTo>
                  <a:pt x="492" y="1164"/>
                </a:lnTo>
                <a:lnTo>
                  <a:pt x="497" y="1157"/>
                </a:lnTo>
                <a:lnTo>
                  <a:pt x="501" y="1154"/>
                </a:lnTo>
                <a:lnTo>
                  <a:pt x="504" y="1152"/>
                </a:lnTo>
                <a:lnTo>
                  <a:pt x="507" y="1146"/>
                </a:lnTo>
                <a:lnTo>
                  <a:pt x="509" y="1144"/>
                </a:lnTo>
                <a:lnTo>
                  <a:pt x="510" y="1138"/>
                </a:lnTo>
                <a:lnTo>
                  <a:pt x="509" y="1129"/>
                </a:lnTo>
                <a:lnTo>
                  <a:pt x="504" y="1123"/>
                </a:lnTo>
                <a:lnTo>
                  <a:pt x="502" y="1123"/>
                </a:lnTo>
                <a:lnTo>
                  <a:pt x="502" y="1119"/>
                </a:lnTo>
                <a:lnTo>
                  <a:pt x="487" y="1134"/>
                </a:lnTo>
                <a:lnTo>
                  <a:pt x="505" y="1126"/>
                </a:lnTo>
                <a:lnTo>
                  <a:pt x="504" y="1123"/>
                </a:lnTo>
                <a:lnTo>
                  <a:pt x="501" y="1116"/>
                </a:lnTo>
                <a:lnTo>
                  <a:pt x="499" y="1106"/>
                </a:lnTo>
                <a:lnTo>
                  <a:pt x="481" y="1115"/>
                </a:lnTo>
                <a:lnTo>
                  <a:pt x="501" y="1115"/>
                </a:lnTo>
                <a:lnTo>
                  <a:pt x="497" y="1101"/>
                </a:lnTo>
                <a:lnTo>
                  <a:pt x="496" y="1085"/>
                </a:lnTo>
                <a:lnTo>
                  <a:pt x="494" y="1064"/>
                </a:lnTo>
                <a:lnTo>
                  <a:pt x="492" y="1036"/>
                </a:lnTo>
                <a:lnTo>
                  <a:pt x="492" y="1021"/>
                </a:lnTo>
                <a:lnTo>
                  <a:pt x="492" y="1003"/>
                </a:lnTo>
                <a:lnTo>
                  <a:pt x="492" y="965"/>
                </a:lnTo>
                <a:lnTo>
                  <a:pt x="492" y="921"/>
                </a:lnTo>
                <a:lnTo>
                  <a:pt x="492" y="873"/>
                </a:lnTo>
                <a:lnTo>
                  <a:pt x="492" y="822"/>
                </a:lnTo>
                <a:lnTo>
                  <a:pt x="492" y="766"/>
                </a:lnTo>
                <a:lnTo>
                  <a:pt x="492" y="707"/>
                </a:lnTo>
                <a:lnTo>
                  <a:pt x="492" y="647"/>
                </a:lnTo>
                <a:lnTo>
                  <a:pt x="492" y="581"/>
                </a:lnTo>
                <a:lnTo>
                  <a:pt x="492" y="514"/>
                </a:lnTo>
                <a:lnTo>
                  <a:pt x="492" y="445"/>
                </a:lnTo>
                <a:lnTo>
                  <a:pt x="492" y="374"/>
                </a:lnTo>
                <a:lnTo>
                  <a:pt x="492" y="300"/>
                </a:lnTo>
                <a:lnTo>
                  <a:pt x="492" y="151"/>
                </a:lnTo>
                <a:lnTo>
                  <a:pt x="492" y="0"/>
                </a:lnTo>
                <a:lnTo>
                  <a:pt x="453" y="0"/>
                </a:lnTo>
                <a:lnTo>
                  <a:pt x="453" y="151"/>
                </a:lnTo>
                <a:lnTo>
                  <a:pt x="453" y="300"/>
                </a:lnTo>
                <a:lnTo>
                  <a:pt x="453" y="374"/>
                </a:lnTo>
                <a:lnTo>
                  <a:pt x="453" y="445"/>
                </a:lnTo>
                <a:lnTo>
                  <a:pt x="453" y="514"/>
                </a:lnTo>
                <a:lnTo>
                  <a:pt x="453" y="581"/>
                </a:lnTo>
                <a:lnTo>
                  <a:pt x="453" y="647"/>
                </a:lnTo>
                <a:lnTo>
                  <a:pt x="453" y="707"/>
                </a:lnTo>
                <a:lnTo>
                  <a:pt x="453" y="766"/>
                </a:lnTo>
                <a:lnTo>
                  <a:pt x="453" y="822"/>
                </a:lnTo>
                <a:lnTo>
                  <a:pt x="453" y="873"/>
                </a:lnTo>
                <a:lnTo>
                  <a:pt x="453" y="921"/>
                </a:lnTo>
                <a:lnTo>
                  <a:pt x="453" y="965"/>
                </a:lnTo>
                <a:lnTo>
                  <a:pt x="453" y="1003"/>
                </a:lnTo>
                <a:lnTo>
                  <a:pt x="453" y="1021"/>
                </a:lnTo>
                <a:lnTo>
                  <a:pt x="453" y="1036"/>
                </a:lnTo>
                <a:lnTo>
                  <a:pt x="455" y="1064"/>
                </a:lnTo>
                <a:lnTo>
                  <a:pt x="456" y="1085"/>
                </a:lnTo>
                <a:lnTo>
                  <a:pt x="458" y="1101"/>
                </a:lnTo>
                <a:lnTo>
                  <a:pt x="461" y="1115"/>
                </a:lnTo>
                <a:lnTo>
                  <a:pt x="463" y="1121"/>
                </a:lnTo>
                <a:lnTo>
                  <a:pt x="464" y="1131"/>
                </a:lnTo>
                <a:lnTo>
                  <a:pt x="468" y="1138"/>
                </a:lnTo>
                <a:lnTo>
                  <a:pt x="469" y="1141"/>
                </a:lnTo>
                <a:lnTo>
                  <a:pt x="474" y="1147"/>
                </a:lnTo>
                <a:lnTo>
                  <a:pt x="474" y="1151"/>
                </a:lnTo>
                <a:lnTo>
                  <a:pt x="476" y="1151"/>
                </a:lnTo>
                <a:lnTo>
                  <a:pt x="471" y="1138"/>
                </a:lnTo>
                <a:lnTo>
                  <a:pt x="473" y="1144"/>
                </a:lnTo>
                <a:lnTo>
                  <a:pt x="491" y="1138"/>
                </a:lnTo>
                <a:lnTo>
                  <a:pt x="473" y="1129"/>
                </a:lnTo>
                <a:lnTo>
                  <a:pt x="471" y="1131"/>
                </a:lnTo>
                <a:lnTo>
                  <a:pt x="489" y="1139"/>
                </a:lnTo>
                <a:lnTo>
                  <a:pt x="476" y="1124"/>
                </a:lnTo>
                <a:lnTo>
                  <a:pt x="473" y="1126"/>
                </a:lnTo>
                <a:lnTo>
                  <a:pt x="469" y="1129"/>
                </a:lnTo>
                <a:lnTo>
                  <a:pt x="464" y="1136"/>
                </a:lnTo>
                <a:lnTo>
                  <a:pt x="458" y="1146"/>
                </a:lnTo>
                <a:lnTo>
                  <a:pt x="473" y="1157"/>
                </a:lnTo>
                <a:lnTo>
                  <a:pt x="458" y="1146"/>
                </a:lnTo>
                <a:lnTo>
                  <a:pt x="450" y="1154"/>
                </a:lnTo>
                <a:lnTo>
                  <a:pt x="440" y="1165"/>
                </a:lnTo>
                <a:lnTo>
                  <a:pt x="413" y="1193"/>
                </a:lnTo>
                <a:lnTo>
                  <a:pt x="384" y="1223"/>
                </a:lnTo>
                <a:lnTo>
                  <a:pt x="349" y="1251"/>
                </a:lnTo>
                <a:lnTo>
                  <a:pt x="315" y="1274"/>
                </a:lnTo>
                <a:lnTo>
                  <a:pt x="328" y="1289"/>
                </a:lnTo>
                <a:lnTo>
                  <a:pt x="322" y="1271"/>
                </a:lnTo>
                <a:lnTo>
                  <a:pt x="303" y="1280"/>
                </a:lnTo>
                <a:lnTo>
                  <a:pt x="287" y="1289"/>
                </a:lnTo>
                <a:lnTo>
                  <a:pt x="269" y="1294"/>
                </a:lnTo>
                <a:lnTo>
                  <a:pt x="277" y="1312"/>
                </a:lnTo>
                <a:lnTo>
                  <a:pt x="277" y="1292"/>
                </a:lnTo>
                <a:lnTo>
                  <a:pt x="261" y="1295"/>
                </a:lnTo>
                <a:lnTo>
                  <a:pt x="246" y="1295"/>
                </a:lnTo>
                <a:lnTo>
                  <a:pt x="246" y="1315"/>
                </a:lnTo>
                <a:lnTo>
                  <a:pt x="253" y="1297"/>
                </a:lnTo>
                <a:lnTo>
                  <a:pt x="238" y="1294"/>
                </a:lnTo>
                <a:lnTo>
                  <a:pt x="211" y="1282"/>
                </a:lnTo>
                <a:lnTo>
                  <a:pt x="182" y="1266"/>
                </a:lnTo>
                <a:lnTo>
                  <a:pt x="175" y="1284"/>
                </a:lnTo>
                <a:lnTo>
                  <a:pt x="189" y="1271"/>
                </a:lnTo>
                <a:lnTo>
                  <a:pt x="175" y="1259"/>
                </a:lnTo>
                <a:lnTo>
                  <a:pt x="161" y="1248"/>
                </a:lnTo>
                <a:lnTo>
                  <a:pt x="147" y="1233"/>
                </a:lnTo>
                <a:lnTo>
                  <a:pt x="134" y="1216"/>
                </a:lnTo>
                <a:lnTo>
                  <a:pt x="121" y="1197"/>
                </a:lnTo>
                <a:lnTo>
                  <a:pt x="106" y="1211"/>
                </a:lnTo>
                <a:lnTo>
                  <a:pt x="124" y="1203"/>
                </a:lnTo>
                <a:lnTo>
                  <a:pt x="113" y="1184"/>
                </a:lnTo>
                <a:lnTo>
                  <a:pt x="101" y="1159"/>
                </a:lnTo>
                <a:lnTo>
                  <a:pt x="90" y="1133"/>
                </a:lnTo>
                <a:lnTo>
                  <a:pt x="80" y="1103"/>
                </a:lnTo>
                <a:lnTo>
                  <a:pt x="72" y="1070"/>
                </a:lnTo>
                <a:lnTo>
                  <a:pt x="64" y="1034"/>
                </a:lnTo>
                <a:lnTo>
                  <a:pt x="46" y="1042"/>
                </a:lnTo>
                <a:lnTo>
                  <a:pt x="65" y="1042"/>
                </a:lnTo>
                <a:lnTo>
                  <a:pt x="59" y="1001"/>
                </a:lnTo>
                <a:lnTo>
                  <a:pt x="59" y="1000"/>
                </a:lnTo>
                <a:lnTo>
                  <a:pt x="54" y="960"/>
                </a:lnTo>
                <a:lnTo>
                  <a:pt x="49" y="913"/>
                </a:lnTo>
                <a:lnTo>
                  <a:pt x="46" y="863"/>
                </a:lnTo>
                <a:lnTo>
                  <a:pt x="42" y="809"/>
                </a:lnTo>
                <a:lnTo>
                  <a:pt x="41" y="753"/>
                </a:lnTo>
                <a:lnTo>
                  <a:pt x="41" y="693"/>
                </a:lnTo>
                <a:lnTo>
                  <a:pt x="39" y="630"/>
                </a:lnTo>
                <a:lnTo>
                  <a:pt x="41" y="566"/>
                </a:lnTo>
                <a:lnTo>
                  <a:pt x="41" y="500"/>
                </a:lnTo>
                <a:lnTo>
                  <a:pt x="42" y="431"/>
                </a:lnTo>
                <a:lnTo>
                  <a:pt x="47" y="292"/>
                </a:lnTo>
                <a:lnTo>
                  <a:pt x="52" y="146"/>
                </a:lnTo>
                <a:lnTo>
                  <a:pt x="59" y="1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91" name="AutoShape 128"/>
          <p:cNvSpPr>
            <a:spLocks noChangeArrowheads="1"/>
          </p:cNvSpPr>
          <p:nvPr/>
        </p:nvSpPr>
        <p:spPr bwMode="auto">
          <a:xfrm>
            <a:off x="4776788" y="838200"/>
            <a:ext cx="404812" cy="1060450"/>
          </a:xfrm>
          <a:custGeom>
            <a:avLst/>
            <a:gdLst>
              <a:gd name="T0" fmla="*/ 2147483646 w 510"/>
              <a:gd name="T1" fmla="*/ 2147483646 h 1335"/>
              <a:gd name="T2" fmla="*/ 2147483646 w 510"/>
              <a:gd name="T3" fmla="*/ 2147483646 h 1335"/>
              <a:gd name="T4" fmla="*/ 2147483646 w 510"/>
              <a:gd name="T5" fmla="*/ 2147483646 h 1335"/>
              <a:gd name="T6" fmla="*/ 2147483646 w 510"/>
              <a:gd name="T7" fmla="*/ 2147483646 h 1335"/>
              <a:gd name="T8" fmla="*/ 2147483646 w 510"/>
              <a:gd name="T9" fmla="*/ 2147483646 h 1335"/>
              <a:gd name="T10" fmla="*/ 2147483646 w 510"/>
              <a:gd name="T11" fmla="*/ 2147483646 h 1335"/>
              <a:gd name="T12" fmla="*/ 2147483646 w 510"/>
              <a:gd name="T13" fmla="*/ 2147483646 h 1335"/>
              <a:gd name="T14" fmla="*/ 2147483646 w 510"/>
              <a:gd name="T15" fmla="*/ 2147483646 h 1335"/>
              <a:gd name="T16" fmla="*/ 2147483646 w 510"/>
              <a:gd name="T17" fmla="*/ 2147483646 h 1335"/>
              <a:gd name="T18" fmla="*/ 2147483646 w 510"/>
              <a:gd name="T19" fmla="*/ 2147483646 h 1335"/>
              <a:gd name="T20" fmla="*/ 2147483646 w 510"/>
              <a:gd name="T21" fmla="*/ 2147483646 h 1335"/>
              <a:gd name="T22" fmla="*/ 2147483646 w 510"/>
              <a:gd name="T23" fmla="*/ 2147483646 h 1335"/>
              <a:gd name="T24" fmla="*/ 2147483646 w 510"/>
              <a:gd name="T25" fmla="*/ 2147483646 h 1335"/>
              <a:gd name="T26" fmla="*/ 2147483646 w 510"/>
              <a:gd name="T27" fmla="*/ 2147483646 h 1335"/>
              <a:gd name="T28" fmla="*/ 2147483646 w 510"/>
              <a:gd name="T29" fmla="*/ 2147483646 h 1335"/>
              <a:gd name="T30" fmla="*/ 2147483646 w 510"/>
              <a:gd name="T31" fmla="*/ 2147483646 h 1335"/>
              <a:gd name="T32" fmla="*/ 2147483646 w 510"/>
              <a:gd name="T33" fmla="*/ 2147483646 h 1335"/>
              <a:gd name="T34" fmla="*/ 2147483646 w 510"/>
              <a:gd name="T35" fmla="*/ 2147483646 h 1335"/>
              <a:gd name="T36" fmla="*/ 2147483646 w 510"/>
              <a:gd name="T37" fmla="*/ 2147483646 h 1335"/>
              <a:gd name="T38" fmla="*/ 2147483646 w 510"/>
              <a:gd name="T39" fmla="*/ 2147483646 h 1335"/>
              <a:gd name="T40" fmla="*/ 2147483646 w 510"/>
              <a:gd name="T41" fmla="*/ 2147483646 h 1335"/>
              <a:gd name="T42" fmla="*/ 2147483646 w 510"/>
              <a:gd name="T43" fmla="*/ 2147483646 h 1335"/>
              <a:gd name="T44" fmla="*/ 2147483646 w 510"/>
              <a:gd name="T45" fmla="*/ 2147483646 h 1335"/>
              <a:gd name="T46" fmla="*/ 2147483646 w 510"/>
              <a:gd name="T47" fmla="*/ 2147483646 h 1335"/>
              <a:gd name="T48" fmla="*/ 2147483646 w 510"/>
              <a:gd name="T49" fmla="*/ 2147483646 h 1335"/>
              <a:gd name="T50" fmla="*/ 2147483646 w 510"/>
              <a:gd name="T51" fmla="*/ 2147483646 h 1335"/>
              <a:gd name="T52" fmla="*/ 2147483646 w 510"/>
              <a:gd name="T53" fmla="*/ 2147483646 h 1335"/>
              <a:gd name="T54" fmla="*/ 2147483646 w 510"/>
              <a:gd name="T55" fmla="*/ 2147483646 h 1335"/>
              <a:gd name="T56" fmla="*/ 2147483646 w 510"/>
              <a:gd name="T57" fmla="*/ 2147483646 h 1335"/>
              <a:gd name="T58" fmla="*/ 2147483646 w 510"/>
              <a:gd name="T59" fmla="*/ 2147483646 h 1335"/>
              <a:gd name="T60" fmla="*/ 2147483646 w 510"/>
              <a:gd name="T61" fmla="*/ 2147483646 h 1335"/>
              <a:gd name="T62" fmla="*/ 2147483646 w 510"/>
              <a:gd name="T63" fmla="*/ 2147483646 h 1335"/>
              <a:gd name="T64" fmla="*/ 2147483646 w 510"/>
              <a:gd name="T65" fmla="*/ 2147483646 h 1335"/>
              <a:gd name="T66" fmla="*/ 2147483646 w 510"/>
              <a:gd name="T67" fmla="*/ 2147483646 h 1335"/>
              <a:gd name="T68" fmla="*/ 2147483646 w 510"/>
              <a:gd name="T69" fmla="*/ 2147483646 h 1335"/>
              <a:gd name="T70" fmla="*/ 2147483646 w 510"/>
              <a:gd name="T71" fmla="*/ 2147483646 h 1335"/>
              <a:gd name="T72" fmla="*/ 2147483646 w 510"/>
              <a:gd name="T73" fmla="*/ 2147483646 h 1335"/>
              <a:gd name="T74" fmla="*/ 2147483646 w 510"/>
              <a:gd name="T75" fmla="*/ 2147483646 h 1335"/>
              <a:gd name="T76" fmla="*/ 2147483646 w 510"/>
              <a:gd name="T77" fmla="*/ 2147483646 h 1335"/>
              <a:gd name="T78" fmla="*/ 2147483646 w 510"/>
              <a:gd name="T79" fmla="*/ 2147483646 h 1335"/>
              <a:gd name="T80" fmla="*/ 2147483646 w 510"/>
              <a:gd name="T81" fmla="*/ 2147483646 h 1335"/>
              <a:gd name="T82" fmla="*/ 2147483646 w 510"/>
              <a:gd name="T83" fmla="*/ 2147483646 h 1335"/>
              <a:gd name="T84" fmla="*/ 2147483646 w 510"/>
              <a:gd name="T85" fmla="*/ 2147483646 h 1335"/>
              <a:gd name="T86" fmla="*/ 2147483646 w 510"/>
              <a:gd name="T87" fmla="*/ 2147483646 h 1335"/>
              <a:gd name="T88" fmla="*/ 2147483646 w 510"/>
              <a:gd name="T89" fmla="*/ 2147483646 h 1335"/>
              <a:gd name="T90" fmla="*/ 2147483646 w 510"/>
              <a:gd name="T91" fmla="*/ 2147483646 h 1335"/>
              <a:gd name="T92" fmla="*/ 2147483646 w 510"/>
              <a:gd name="T93" fmla="*/ 2147483646 h 1335"/>
              <a:gd name="T94" fmla="*/ 2147483646 w 510"/>
              <a:gd name="T95" fmla="*/ 2147483646 h 1335"/>
              <a:gd name="T96" fmla="*/ 2147483646 w 510"/>
              <a:gd name="T97" fmla="*/ 2147483646 h 1335"/>
              <a:gd name="T98" fmla="*/ 2147483646 w 510"/>
              <a:gd name="T99" fmla="*/ 2147483646 h 1335"/>
              <a:gd name="T100" fmla="*/ 2147483646 w 510"/>
              <a:gd name="T101" fmla="*/ 2147483646 h 1335"/>
              <a:gd name="T102" fmla="*/ 2147483646 w 510"/>
              <a:gd name="T103" fmla="*/ 2147483646 h 1335"/>
              <a:gd name="T104" fmla="*/ 2147483646 w 510"/>
              <a:gd name="T105" fmla="*/ 2147483646 h 1335"/>
              <a:gd name="T106" fmla="*/ 2147483646 w 510"/>
              <a:gd name="T107" fmla="*/ 2147483646 h 1335"/>
              <a:gd name="T108" fmla="*/ 2147483646 w 510"/>
              <a:gd name="T109" fmla="*/ 2147483646 h 1335"/>
              <a:gd name="T110" fmla="*/ 2147483646 w 510"/>
              <a:gd name="T111" fmla="*/ 2147483646 h 1335"/>
              <a:gd name="T112" fmla="*/ 2147483646 w 510"/>
              <a:gd name="T113" fmla="*/ 2147483646 h 1335"/>
              <a:gd name="T114" fmla="*/ 2147483646 w 510"/>
              <a:gd name="T115" fmla="*/ 2147483646 h 1335"/>
              <a:gd name="T116" fmla="*/ 2147483646 w 510"/>
              <a:gd name="T117" fmla="*/ 2147483646 h 1335"/>
              <a:gd name="T118" fmla="*/ 2147483646 w 510"/>
              <a:gd name="T119" fmla="*/ 2147483646 h 13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10"/>
              <a:gd name="T181" fmla="*/ 0 h 1335"/>
              <a:gd name="T182" fmla="*/ 510 w 510"/>
              <a:gd name="T183" fmla="*/ 1335 h 13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10" h="1335">
                <a:moveTo>
                  <a:pt x="59" y="1"/>
                </a:moveTo>
                <a:lnTo>
                  <a:pt x="19" y="0"/>
                </a:lnTo>
                <a:lnTo>
                  <a:pt x="13" y="146"/>
                </a:lnTo>
                <a:lnTo>
                  <a:pt x="8" y="292"/>
                </a:lnTo>
                <a:lnTo>
                  <a:pt x="3" y="431"/>
                </a:lnTo>
                <a:lnTo>
                  <a:pt x="1" y="500"/>
                </a:lnTo>
                <a:lnTo>
                  <a:pt x="1" y="566"/>
                </a:lnTo>
                <a:lnTo>
                  <a:pt x="0" y="630"/>
                </a:lnTo>
                <a:lnTo>
                  <a:pt x="1" y="693"/>
                </a:lnTo>
                <a:lnTo>
                  <a:pt x="1" y="753"/>
                </a:lnTo>
                <a:lnTo>
                  <a:pt x="3" y="809"/>
                </a:lnTo>
                <a:lnTo>
                  <a:pt x="6" y="863"/>
                </a:lnTo>
                <a:lnTo>
                  <a:pt x="10" y="913"/>
                </a:lnTo>
                <a:lnTo>
                  <a:pt x="14" y="960"/>
                </a:lnTo>
                <a:lnTo>
                  <a:pt x="21" y="1006"/>
                </a:lnTo>
                <a:lnTo>
                  <a:pt x="39" y="1003"/>
                </a:lnTo>
                <a:lnTo>
                  <a:pt x="21" y="1006"/>
                </a:lnTo>
                <a:lnTo>
                  <a:pt x="26" y="1042"/>
                </a:lnTo>
                <a:lnTo>
                  <a:pt x="28" y="1049"/>
                </a:lnTo>
                <a:lnTo>
                  <a:pt x="36" y="1085"/>
                </a:lnTo>
                <a:lnTo>
                  <a:pt x="44" y="1118"/>
                </a:lnTo>
                <a:lnTo>
                  <a:pt x="54" y="1147"/>
                </a:lnTo>
                <a:lnTo>
                  <a:pt x="65" y="1174"/>
                </a:lnTo>
                <a:lnTo>
                  <a:pt x="77" y="1198"/>
                </a:lnTo>
                <a:lnTo>
                  <a:pt x="88" y="1218"/>
                </a:lnTo>
                <a:lnTo>
                  <a:pt x="93" y="1225"/>
                </a:lnTo>
                <a:lnTo>
                  <a:pt x="106" y="1244"/>
                </a:lnTo>
                <a:lnTo>
                  <a:pt x="120" y="1261"/>
                </a:lnTo>
                <a:lnTo>
                  <a:pt x="133" y="1275"/>
                </a:lnTo>
                <a:lnTo>
                  <a:pt x="147" y="1287"/>
                </a:lnTo>
                <a:lnTo>
                  <a:pt x="161" y="1298"/>
                </a:lnTo>
                <a:lnTo>
                  <a:pt x="167" y="1302"/>
                </a:lnTo>
                <a:lnTo>
                  <a:pt x="197" y="1318"/>
                </a:lnTo>
                <a:lnTo>
                  <a:pt x="225" y="1330"/>
                </a:lnTo>
                <a:lnTo>
                  <a:pt x="238" y="1333"/>
                </a:lnTo>
                <a:lnTo>
                  <a:pt x="246" y="1335"/>
                </a:lnTo>
                <a:lnTo>
                  <a:pt x="261" y="1335"/>
                </a:lnTo>
                <a:lnTo>
                  <a:pt x="277" y="1331"/>
                </a:lnTo>
                <a:lnTo>
                  <a:pt x="284" y="1330"/>
                </a:lnTo>
                <a:lnTo>
                  <a:pt x="302" y="1325"/>
                </a:lnTo>
                <a:lnTo>
                  <a:pt x="318" y="1317"/>
                </a:lnTo>
                <a:lnTo>
                  <a:pt x="336" y="1307"/>
                </a:lnTo>
                <a:lnTo>
                  <a:pt x="343" y="1302"/>
                </a:lnTo>
                <a:lnTo>
                  <a:pt x="377" y="1279"/>
                </a:lnTo>
                <a:lnTo>
                  <a:pt x="412" y="1251"/>
                </a:lnTo>
                <a:lnTo>
                  <a:pt x="441" y="1221"/>
                </a:lnTo>
                <a:lnTo>
                  <a:pt x="468" y="1193"/>
                </a:lnTo>
                <a:lnTo>
                  <a:pt x="478" y="1182"/>
                </a:lnTo>
                <a:lnTo>
                  <a:pt x="487" y="1170"/>
                </a:lnTo>
                <a:lnTo>
                  <a:pt x="489" y="1170"/>
                </a:lnTo>
                <a:lnTo>
                  <a:pt x="492" y="1164"/>
                </a:lnTo>
                <a:lnTo>
                  <a:pt x="497" y="1157"/>
                </a:lnTo>
                <a:lnTo>
                  <a:pt x="501" y="1154"/>
                </a:lnTo>
                <a:lnTo>
                  <a:pt x="504" y="1152"/>
                </a:lnTo>
                <a:lnTo>
                  <a:pt x="507" y="1146"/>
                </a:lnTo>
                <a:lnTo>
                  <a:pt x="509" y="1144"/>
                </a:lnTo>
                <a:lnTo>
                  <a:pt x="510" y="1138"/>
                </a:lnTo>
                <a:lnTo>
                  <a:pt x="509" y="1129"/>
                </a:lnTo>
                <a:lnTo>
                  <a:pt x="504" y="1123"/>
                </a:lnTo>
                <a:lnTo>
                  <a:pt x="502" y="1123"/>
                </a:lnTo>
                <a:lnTo>
                  <a:pt x="502" y="1119"/>
                </a:lnTo>
                <a:lnTo>
                  <a:pt x="487" y="1134"/>
                </a:lnTo>
                <a:lnTo>
                  <a:pt x="505" y="1126"/>
                </a:lnTo>
                <a:lnTo>
                  <a:pt x="504" y="1123"/>
                </a:lnTo>
                <a:lnTo>
                  <a:pt x="501" y="1116"/>
                </a:lnTo>
                <a:lnTo>
                  <a:pt x="499" y="1106"/>
                </a:lnTo>
                <a:lnTo>
                  <a:pt x="481" y="1115"/>
                </a:lnTo>
                <a:lnTo>
                  <a:pt x="501" y="1115"/>
                </a:lnTo>
                <a:lnTo>
                  <a:pt x="497" y="1101"/>
                </a:lnTo>
                <a:lnTo>
                  <a:pt x="496" y="1085"/>
                </a:lnTo>
                <a:lnTo>
                  <a:pt x="494" y="1064"/>
                </a:lnTo>
                <a:lnTo>
                  <a:pt x="492" y="1036"/>
                </a:lnTo>
                <a:lnTo>
                  <a:pt x="492" y="1021"/>
                </a:lnTo>
                <a:lnTo>
                  <a:pt x="492" y="1003"/>
                </a:lnTo>
                <a:lnTo>
                  <a:pt x="492" y="965"/>
                </a:lnTo>
                <a:lnTo>
                  <a:pt x="492" y="921"/>
                </a:lnTo>
                <a:lnTo>
                  <a:pt x="492" y="873"/>
                </a:lnTo>
                <a:lnTo>
                  <a:pt x="492" y="822"/>
                </a:lnTo>
                <a:lnTo>
                  <a:pt x="492" y="766"/>
                </a:lnTo>
                <a:lnTo>
                  <a:pt x="492" y="707"/>
                </a:lnTo>
                <a:lnTo>
                  <a:pt x="492" y="647"/>
                </a:lnTo>
                <a:lnTo>
                  <a:pt x="492" y="581"/>
                </a:lnTo>
                <a:lnTo>
                  <a:pt x="492" y="514"/>
                </a:lnTo>
                <a:lnTo>
                  <a:pt x="492" y="445"/>
                </a:lnTo>
                <a:lnTo>
                  <a:pt x="492" y="374"/>
                </a:lnTo>
                <a:lnTo>
                  <a:pt x="492" y="300"/>
                </a:lnTo>
                <a:lnTo>
                  <a:pt x="492" y="151"/>
                </a:lnTo>
                <a:lnTo>
                  <a:pt x="492" y="0"/>
                </a:lnTo>
                <a:lnTo>
                  <a:pt x="453" y="0"/>
                </a:lnTo>
                <a:lnTo>
                  <a:pt x="453" y="151"/>
                </a:lnTo>
                <a:lnTo>
                  <a:pt x="453" y="300"/>
                </a:lnTo>
                <a:lnTo>
                  <a:pt x="453" y="374"/>
                </a:lnTo>
                <a:lnTo>
                  <a:pt x="453" y="445"/>
                </a:lnTo>
                <a:lnTo>
                  <a:pt x="453" y="514"/>
                </a:lnTo>
                <a:lnTo>
                  <a:pt x="453" y="581"/>
                </a:lnTo>
                <a:lnTo>
                  <a:pt x="453" y="647"/>
                </a:lnTo>
                <a:lnTo>
                  <a:pt x="453" y="707"/>
                </a:lnTo>
                <a:lnTo>
                  <a:pt x="453" y="766"/>
                </a:lnTo>
                <a:lnTo>
                  <a:pt x="453" y="822"/>
                </a:lnTo>
                <a:lnTo>
                  <a:pt x="453" y="873"/>
                </a:lnTo>
                <a:lnTo>
                  <a:pt x="453" y="921"/>
                </a:lnTo>
                <a:lnTo>
                  <a:pt x="453" y="965"/>
                </a:lnTo>
                <a:lnTo>
                  <a:pt x="453" y="1003"/>
                </a:lnTo>
                <a:lnTo>
                  <a:pt x="453" y="1021"/>
                </a:lnTo>
                <a:lnTo>
                  <a:pt x="453" y="1036"/>
                </a:lnTo>
                <a:lnTo>
                  <a:pt x="455" y="1064"/>
                </a:lnTo>
                <a:lnTo>
                  <a:pt x="456" y="1085"/>
                </a:lnTo>
                <a:lnTo>
                  <a:pt x="458" y="1101"/>
                </a:lnTo>
                <a:lnTo>
                  <a:pt x="461" y="1115"/>
                </a:lnTo>
                <a:lnTo>
                  <a:pt x="463" y="1121"/>
                </a:lnTo>
                <a:lnTo>
                  <a:pt x="464" y="1131"/>
                </a:lnTo>
                <a:lnTo>
                  <a:pt x="468" y="1138"/>
                </a:lnTo>
                <a:lnTo>
                  <a:pt x="469" y="1141"/>
                </a:lnTo>
                <a:lnTo>
                  <a:pt x="474" y="1147"/>
                </a:lnTo>
                <a:lnTo>
                  <a:pt x="474" y="1151"/>
                </a:lnTo>
                <a:lnTo>
                  <a:pt x="476" y="1151"/>
                </a:lnTo>
                <a:lnTo>
                  <a:pt x="471" y="1138"/>
                </a:lnTo>
                <a:lnTo>
                  <a:pt x="473" y="1144"/>
                </a:lnTo>
                <a:lnTo>
                  <a:pt x="491" y="1138"/>
                </a:lnTo>
                <a:lnTo>
                  <a:pt x="473" y="1129"/>
                </a:lnTo>
                <a:lnTo>
                  <a:pt x="471" y="1131"/>
                </a:lnTo>
                <a:lnTo>
                  <a:pt x="489" y="1139"/>
                </a:lnTo>
                <a:lnTo>
                  <a:pt x="476" y="1124"/>
                </a:lnTo>
                <a:lnTo>
                  <a:pt x="473" y="1126"/>
                </a:lnTo>
                <a:lnTo>
                  <a:pt x="469" y="1129"/>
                </a:lnTo>
                <a:lnTo>
                  <a:pt x="464" y="1136"/>
                </a:lnTo>
                <a:lnTo>
                  <a:pt x="458" y="1146"/>
                </a:lnTo>
                <a:lnTo>
                  <a:pt x="473" y="1157"/>
                </a:lnTo>
                <a:lnTo>
                  <a:pt x="458" y="1146"/>
                </a:lnTo>
                <a:lnTo>
                  <a:pt x="450" y="1154"/>
                </a:lnTo>
                <a:lnTo>
                  <a:pt x="440" y="1165"/>
                </a:lnTo>
                <a:lnTo>
                  <a:pt x="413" y="1193"/>
                </a:lnTo>
                <a:lnTo>
                  <a:pt x="384" y="1223"/>
                </a:lnTo>
                <a:lnTo>
                  <a:pt x="349" y="1251"/>
                </a:lnTo>
                <a:lnTo>
                  <a:pt x="315" y="1274"/>
                </a:lnTo>
                <a:lnTo>
                  <a:pt x="328" y="1289"/>
                </a:lnTo>
                <a:lnTo>
                  <a:pt x="322" y="1271"/>
                </a:lnTo>
                <a:lnTo>
                  <a:pt x="303" y="1280"/>
                </a:lnTo>
                <a:lnTo>
                  <a:pt x="287" y="1289"/>
                </a:lnTo>
                <a:lnTo>
                  <a:pt x="269" y="1294"/>
                </a:lnTo>
                <a:lnTo>
                  <a:pt x="277" y="1312"/>
                </a:lnTo>
                <a:lnTo>
                  <a:pt x="277" y="1292"/>
                </a:lnTo>
                <a:lnTo>
                  <a:pt x="261" y="1295"/>
                </a:lnTo>
                <a:lnTo>
                  <a:pt x="246" y="1295"/>
                </a:lnTo>
                <a:lnTo>
                  <a:pt x="246" y="1315"/>
                </a:lnTo>
                <a:lnTo>
                  <a:pt x="253" y="1297"/>
                </a:lnTo>
                <a:lnTo>
                  <a:pt x="238" y="1294"/>
                </a:lnTo>
                <a:lnTo>
                  <a:pt x="211" y="1282"/>
                </a:lnTo>
                <a:lnTo>
                  <a:pt x="182" y="1266"/>
                </a:lnTo>
                <a:lnTo>
                  <a:pt x="175" y="1284"/>
                </a:lnTo>
                <a:lnTo>
                  <a:pt x="189" y="1271"/>
                </a:lnTo>
                <a:lnTo>
                  <a:pt x="175" y="1259"/>
                </a:lnTo>
                <a:lnTo>
                  <a:pt x="161" y="1248"/>
                </a:lnTo>
                <a:lnTo>
                  <a:pt x="147" y="1233"/>
                </a:lnTo>
                <a:lnTo>
                  <a:pt x="134" y="1216"/>
                </a:lnTo>
                <a:lnTo>
                  <a:pt x="121" y="1197"/>
                </a:lnTo>
                <a:lnTo>
                  <a:pt x="106" y="1211"/>
                </a:lnTo>
                <a:lnTo>
                  <a:pt x="124" y="1203"/>
                </a:lnTo>
                <a:lnTo>
                  <a:pt x="113" y="1184"/>
                </a:lnTo>
                <a:lnTo>
                  <a:pt x="101" y="1159"/>
                </a:lnTo>
                <a:lnTo>
                  <a:pt x="90" y="1133"/>
                </a:lnTo>
                <a:lnTo>
                  <a:pt x="80" y="1103"/>
                </a:lnTo>
                <a:lnTo>
                  <a:pt x="72" y="1070"/>
                </a:lnTo>
                <a:lnTo>
                  <a:pt x="64" y="1034"/>
                </a:lnTo>
                <a:lnTo>
                  <a:pt x="46" y="1042"/>
                </a:lnTo>
                <a:lnTo>
                  <a:pt x="65" y="1042"/>
                </a:lnTo>
                <a:lnTo>
                  <a:pt x="59" y="1001"/>
                </a:lnTo>
                <a:lnTo>
                  <a:pt x="59" y="1000"/>
                </a:lnTo>
                <a:lnTo>
                  <a:pt x="54" y="960"/>
                </a:lnTo>
                <a:lnTo>
                  <a:pt x="49" y="913"/>
                </a:lnTo>
                <a:lnTo>
                  <a:pt x="46" y="863"/>
                </a:lnTo>
                <a:lnTo>
                  <a:pt x="42" y="809"/>
                </a:lnTo>
                <a:lnTo>
                  <a:pt x="41" y="753"/>
                </a:lnTo>
                <a:lnTo>
                  <a:pt x="41" y="693"/>
                </a:lnTo>
                <a:lnTo>
                  <a:pt x="39" y="630"/>
                </a:lnTo>
                <a:lnTo>
                  <a:pt x="41" y="566"/>
                </a:lnTo>
                <a:lnTo>
                  <a:pt x="41" y="500"/>
                </a:lnTo>
                <a:lnTo>
                  <a:pt x="42" y="431"/>
                </a:lnTo>
                <a:lnTo>
                  <a:pt x="47" y="292"/>
                </a:lnTo>
                <a:lnTo>
                  <a:pt x="52" y="146"/>
                </a:lnTo>
                <a:lnTo>
                  <a:pt x="59" y="1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92" name="AutoShape 129"/>
          <p:cNvSpPr>
            <a:spLocks noChangeArrowheads="1"/>
          </p:cNvSpPr>
          <p:nvPr/>
        </p:nvSpPr>
        <p:spPr bwMode="auto">
          <a:xfrm>
            <a:off x="6148388" y="914400"/>
            <a:ext cx="404812" cy="1060450"/>
          </a:xfrm>
          <a:custGeom>
            <a:avLst/>
            <a:gdLst>
              <a:gd name="T0" fmla="*/ 2147483646 w 510"/>
              <a:gd name="T1" fmla="*/ 2147483646 h 1335"/>
              <a:gd name="T2" fmla="*/ 2147483646 w 510"/>
              <a:gd name="T3" fmla="*/ 2147483646 h 1335"/>
              <a:gd name="T4" fmla="*/ 2147483646 w 510"/>
              <a:gd name="T5" fmla="*/ 2147483646 h 1335"/>
              <a:gd name="T6" fmla="*/ 2147483646 w 510"/>
              <a:gd name="T7" fmla="*/ 2147483646 h 1335"/>
              <a:gd name="T8" fmla="*/ 2147483646 w 510"/>
              <a:gd name="T9" fmla="*/ 2147483646 h 1335"/>
              <a:gd name="T10" fmla="*/ 2147483646 w 510"/>
              <a:gd name="T11" fmla="*/ 2147483646 h 1335"/>
              <a:gd name="T12" fmla="*/ 2147483646 w 510"/>
              <a:gd name="T13" fmla="*/ 2147483646 h 1335"/>
              <a:gd name="T14" fmla="*/ 2147483646 w 510"/>
              <a:gd name="T15" fmla="*/ 2147483646 h 1335"/>
              <a:gd name="T16" fmla="*/ 2147483646 w 510"/>
              <a:gd name="T17" fmla="*/ 2147483646 h 1335"/>
              <a:gd name="T18" fmla="*/ 2147483646 w 510"/>
              <a:gd name="T19" fmla="*/ 2147483646 h 1335"/>
              <a:gd name="T20" fmla="*/ 2147483646 w 510"/>
              <a:gd name="T21" fmla="*/ 2147483646 h 1335"/>
              <a:gd name="T22" fmla="*/ 2147483646 w 510"/>
              <a:gd name="T23" fmla="*/ 2147483646 h 1335"/>
              <a:gd name="T24" fmla="*/ 2147483646 w 510"/>
              <a:gd name="T25" fmla="*/ 2147483646 h 1335"/>
              <a:gd name="T26" fmla="*/ 2147483646 w 510"/>
              <a:gd name="T27" fmla="*/ 2147483646 h 1335"/>
              <a:gd name="T28" fmla="*/ 2147483646 w 510"/>
              <a:gd name="T29" fmla="*/ 2147483646 h 1335"/>
              <a:gd name="T30" fmla="*/ 2147483646 w 510"/>
              <a:gd name="T31" fmla="*/ 2147483646 h 1335"/>
              <a:gd name="T32" fmla="*/ 2147483646 w 510"/>
              <a:gd name="T33" fmla="*/ 2147483646 h 1335"/>
              <a:gd name="T34" fmla="*/ 2147483646 w 510"/>
              <a:gd name="T35" fmla="*/ 2147483646 h 1335"/>
              <a:gd name="T36" fmla="*/ 2147483646 w 510"/>
              <a:gd name="T37" fmla="*/ 2147483646 h 1335"/>
              <a:gd name="T38" fmla="*/ 2147483646 w 510"/>
              <a:gd name="T39" fmla="*/ 2147483646 h 1335"/>
              <a:gd name="T40" fmla="*/ 2147483646 w 510"/>
              <a:gd name="T41" fmla="*/ 2147483646 h 1335"/>
              <a:gd name="T42" fmla="*/ 2147483646 w 510"/>
              <a:gd name="T43" fmla="*/ 2147483646 h 1335"/>
              <a:gd name="T44" fmla="*/ 2147483646 w 510"/>
              <a:gd name="T45" fmla="*/ 2147483646 h 1335"/>
              <a:gd name="T46" fmla="*/ 2147483646 w 510"/>
              <a:gd name="T47" fmla="*/ 2147483646 h 1335"/>
              <a:gd name="T48" fmla="*/ 2147483646 w 510"/>
              <a:gd name="T49" fmla="*/ 2147483646 h 1335"/>
              <a:gd name="T50" fmla="*/ 2147483646 w 510"/>
              <a:gd name="T51" fmla="*/ 2147483646 h 1335"/>
              <a:gd name="T52" fmla="*/ 2147483646 w 510"/>
              <a:gd name="T53" fmla="*/ 2147483646 h 1335"/>
              <a:gd name="T54" fmla="*/ 2147483646 w 510"/>
              <a:gd name="T55" fmla="*/ 2147483646 h 1335"/>
              <a:gd name="T56" fmla="*/ 2147483646 w 510"/>
              <a:gd name="T57" fmla="*/ 2147483646 h 1335"/>
              <a:gd name="T58" fmla="*/ 2147483646 w 510"/>
              <a:gd name="T59" fmla="*/ 2147483646 h 1335"/>
              <a:gd name="T60" fmla="*/ 2147483646 w 510"/>
              <a:gd name="T61" fmla="*/ 2147483646 h 1335"/>
              <a:gd name="T62" fmla="*/ 2147483646 w 510"/>
              <a:gd name="T63" fmla="*/ 2147483646 h 1335"/>
              <a:gd name="T64" fmla="*/ 2147483646 w 510"/>
              <a:gd name="T65" fmla="*/ 2147483646 h 1335"/>
              <a:gd name="T66" fmla="*/ 2147483646 w 510"/>
              <a:gd name="T67" fmla="*/ 2147483646 h 1335"/>
              <a:gd name="T68" fmla="*/ 2147483646 w 510"/>
              <a:gd name="T69" fmla="*/ 2147483646 h 1335"/>
              <a:gd name="T70" fmla="*/ 2147483646 w 510"/>
              <a:gd name="T71" fmla="*/ 2147483646 h 1335"/>
              <a:gd name="T72" fmla="*/ 2147483646 w 510"/>
              <a:gd name="T73" fmla="*/ 2147483646 h 1335"/>
              <a:gd name="T74" fmla="*/ 2147483646 w 510"/>
              <a:gd name="T75" fmla="*/ 2147483646 h 1335"/>
              <a:gd name="T76" fmla="*/ 2147483646 w 510"/>
              <a:gd name="T77" fmla="*/ 2147483646 h 1335"/>
              <a:gd name="T78" fmla="*/ 2147483646 w 510"/>
              <a:gd name="T79" fmla="*/ 2147483646 h 1335"/>
              <a:gd name="T80" fmla="*/ 2147483646 w 510"/>
              <a:gd name="T81" fmla="*/ 2147483646 h 1335"/>
              <a:gd name="T82" fmla="*/ 2147483646 w 510"/>
              <a:gd name="T83" fmla="*/ 2147483646 h 1335"/>
              <a:gd name="T84" fmla="*/ 2147483646 w 510"/>
              <a:gd name="T85" fmla="*/ 2147483646 h 1335"/>
              <a:gd name="T86" fmla="*/ 2147483646 w 510"/>
              <a:gd name="T87" fmla="*/ 2147483646 h 1335"/>
              <a:gd name="T88" fmla="*/ 2147483646 w 510"/>
              <a:gd name="T89" fmla="*/ 2147483646 h 1335"/>
              <a:gd name="T90" fmla="*/ 2147483646 w 510"/>
              <a:gd name="T91" fmla="*/ 2147483646 h 1335"/>
              <a:gd name="T92" fmla="*/ 2147483646 w 510"/>
              <a:gd name="T93" fmla="*/ 2147483646 h 1335"/>
              <a:gd name="T94" fmla="*/ 2147483646 w 510"/>
              <a:gd name="T95" fmla="*/ 2147483646 h 1335"/>
              <a:gd name="T96" fmla="*/ 2147483646 w 510"/>
              <a:gd name="T97" fmla="*/ 2147483646 h 1335"/>
              <a:gd name="T98" fmla="*/ 2147483646 w 510"/>
              <a:gd name="T99" fmla="*/ 2147483646 h 1335"/>
              <a:gd name="T100" fmla="*/ 2147483646 w 510"/>
              <a:gd name="T101" fmla="*/ 2147483646 h 1335"/>
              <a:gd name="T102" fmla="*/ 2147483646 w 510"/>
              <a:gd name="T103" fmla="*/ 2147483646 h 1335"/>
              <a:gd name="T104" fmla="*/ 2147483646 w 510"/>
              <a:gd name="T105" fmla="*/ 2147483646 h 1335"/>
              <a:gd name="T106" fmla="*/ 2147483646 w 510"/>
              <a:gd name="T107" fmla="*/ 2147483646 h 1335"/>
              <a:gd name="T108" fmla="*/ 2147483646 w 510"/>
              <a:gd name="T109" fmla="*/ 2147483646 h 1335"/>
              <a:gd name="T110" fmla="*/ 2147483646 w 510"/>
              <a:gd name="T111" fmla="*/ 2147483646 h 1335"/>
              <a:gd name="T112" fmla="*/ 2147483646 w 510"/>
              <a:gd name="T113" fmla="*/ 2147483646 h 1335"/>
              <a:gd name="T114" fmla="*/ 2147483646 w 510"/>
              <a:gd name="T115" fmla="*/ 2147483646 h 1335"/>
              <a:gd name="T116" fmla="*/ 2147483646 w 510"/>
              <a:gd name="T117" fmla="*/ 2147483646 h 1335"/>
              <a:gd name="T118" fmla="*/ 2147483646 w 510"/>
              <a:gd name="T119" fmla="*/ 2147483646 h 13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10"/>
              <a:gd name="T181" fmla="*/ 0 h 1335"/>
              <a:gd name="T182" fmla="*/ 510 w 510"/>
              <a:gd name="T183" fmla="*/ 1335 h 13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10" h="1335">
                <a:moveTo>
                  <a:pt x="59" y="1"/>
                </a:moveTo>
                <a:lnTo>
                  <a:pt x="19" y="0"/>
                </a:lnTo>
                <a:lnTo>
                  <a:pt x="13" y="146"/>
                </a:lnTo>
                <a:lnTo>
                  <a:pt x="8" y="292"/>
                </a:lnTo>
                <a:lnTo>
                  <a:pt x="3" y="431"/>
                </a:lnTo>
                <a:lnTo>
                  <a:pt x="1" y="500"/>
                </a:lnTo>
                <a:lnTo>
                  <a:pt x="1" y="566"/>
                </a:lnTo>
                <a:lnTo>
                  <a:pt x="0" y="630"/>
                </a:lnTo>
                <a:lnTo>
                  <a:pt x="1" y="693"/>
                </a:lnTo>
                <a:lnTo>
                  <a:pt x="1" y="753"/>
                </a:lnTo>
                <a:lnTo>
                  <a:pt x="3" y="809"/>
                </a:lnTo>
                <a:lnTo>
                  <a:pt x="6" y="863"/>
                </a:lnTo>
                <a:lnTo>
                  <a:pt x="10" y="913"/>
                </a:lnTo>
                <a:lnTo>
                  <a:pt x="14" y="960"/>
                </a:lnTo>
                <a:lnTo>
                  <a:pt x="21" y="1006"/>
                </a:lnTo>
                <a:lnTo>
                  <a:pt x="39" y="1003"/>
                </a:lnTo>
                <a:lnTo>
                  <a:pt x="21" y="1006"/>
                </a:lnTo>
                <a:lnTo>
                  <a:pt x="26" y="1042"/>
                </a:lnTo>
                <a:lnTo>
                  <a:pt x="28" y="1049"/>
                </a:lnTo>
                <a:lnTo>
                  <a:pt x="36" y="1085"/>
                </a:lnTo>
                <a:lnTo>
                  <a:pt x="44" y="1118"/>
                </a:lnTo>
                <a:lnTo>
                  <a:pt x="54" y="1147"/>
                </a:lnTo>
                <a:lnTo>
                  <a:pt x="65" y="1174"/>
                </a:lnTo>
                <a:lnTo>
                  <a:pt x="77" y="1198"/>
                </a:lnTo>
                <a:lnTo>
                  <a:pt x="88" y="1218"/>
                </a:lnTo>
                <a:lnTo>
                  <a:pt x="93" y="1225"/>
                </a:lnTo>
                <a:lnTo>
                  <a:pt x="106" y="1244"/>
                </a:lnTo>
                <a:lnTo>
                  <a:pt x="120" y="1261"/>
                </a:lnTo>
                <a:lnTo>
                  <a:pt x="133" y="1275"/>
                </a:lnTo>
                <a:lnTo>
                  <a:pt x="147" y="1287"/>
                </a:lnTo>
                <a:lnTo>
                  <a:pt x="161" y="1298"/>
                </a:lnTo>
                <a:lnTo>
                  <a:pt x="167" y="1302"/>
                </a:lnTo>
                <a:lnTo>
                  <a:pt x="197" y="1318"/>
                </a:lnTo>
                <a:lnTo>
                  <a:pt x="225" y="1330"/>
                </a:lnTo>
                <a:lnTo>
                  <a:pt x="238" y="1333"/>
                </a:lnTo>
                <a:lnTo>
                  <a:pt x="246" y="1335"/>
                </a:lnTo>
                <a:lnTo>
                  <a:pt x="261" y="1335"/>
                </a:lnTo>
                <a:lnTo>
                  <a:pt x="277" y="1331"/>
                </a:lnTo>
                <a:lnTo>
                  <a:pt x="284" y="1330"/>
                </a:lnTo>
                <a:lnTo>
                  <a:pt x="302" y="1325"/>
                </a:lnTo>
                <a:lnTo>
                  <a:pt x="318" y="1317"/>
                </a:lnTo>
                <a:lnTo>
                  <a:pt x="336" y="1307"/>
                </a:lnTo>
                <a:lnTo>
                  <a:pt x="343" y="1302"/>
                </a:lnTo>
                <a:lnTo>
                  <a:pt x="377" y="1279"/>
                </a:lnTo>
                <a:lnTo>
                  <a:pt x="412" y="1251"/>
                </a:lnTo>
                <a:lnTo>
                  <a:pt x="441" y="1221"/>
                </a:lnTo>
                <a:lnTo>
                  <a:pt x="468" y="1193"/>
                </a:lnTo>
                <a:lnTo>
                  <a:pt x="478" y="1182"/>
                </a:lnTo>
                <a:lnTo>
                  <a:pt x="487" y="1170"/>
                </a:lnTo>
                <a:lnTo>
                  <a:pt x="489" y="1170"/>
                </a:lnTo>
                <a:lnTo>
                  <a:pt x="492" y="1164"/>
                </a:lnTo>
                <a:lnTo>
                  <a:pt x="497" y="1157"/>
                </a:lnTo>
                <a:lnTo>
                  <a:pt x="501" y="1154"/>
                </a:lnTo>
                <a:lnTo>
                  <a:pt x="504" y="1152"/>
                </a:lnTo>
                <a:lnTo>
                  <a:pt x="507" y="1146"/>
                </a:lnTo>
                <a:lnTo>
                  <a:pt x="509" y="1144"/>
                </a:lnTo>
                <a:lnTo>
                  <a:pt x="510" y="1138"/>
                </a:lnTo>
                <a:lnTo>
                  <a:pt x="509" y="1129"/>
                </a:lnTo>
                <a:lnTo>
                  <a:pt x="504" y="1123"/>
                </a:lnTo>
                <a:lnTo>
                  <a:pt x="502" y="1123"/>
                </a:lnTo>
                <a:lnTo>
                  <a:pt x="502" y="1119"/>
                </a:lnTo>
                <a:lnTo>
                  <a:pt x="487" y="1134"/>
                </a:lnTo>
                <a:lnTo>
                  <a:pt x="505" y="1126"/>
                </a:lnTo>
                <a:lnTo>
                  <a:pt x="504" y="1123"/>
                </a:lnTo>
                <a:lnTo>
                  <a:pt x="501" y="1116"/>
                </a:lnTo>
                <a:lnTo>
                  <a:pt x="499" y="1106"/>
                </a:lnTo>
                <a:lnTo>
                  <a:pt x="481" y="1115"/>
                </a:lnTo>
                <a:lnTo>
                  <a:pt x="501" y="1115"/>
                </a:lnTo>
                <a:lnTo>
                  <a:pt x="497" y="1101"/>
                </a:lnTo>
                <a:lnTo>
                  <a:pt x="496" y="1085"/>
                </a:lnTo>
                <a:lnTo>
                  <a:pt x="494" y="1064"/>
                </a:lnTo>
                <a:lnTo>
                  <a:pt x="492" y="1036"/>
                </a:lnTo>
                <a:lnTo>
                  <a:pt x="492" y="1021"/>
                </a:lnTo>
                <a:lnTo>
                  <a:pt x="492" y="1003"/>
                </a:lnTo>
                <a:lnTo>
                  <a:pt x="492" y="965"/>
                </a:lnTo>
                <a:lnTo>
                  <a:pt x="492" y="921"/>
                </a:lnTo>
                <a:lnTo>
                  <a:pt x="492" y="873"/>
                </a:lnTo>
                <a:lnTo>
                  <a:pt x="492" y="822"/>
                </a:lnTo>
                <a:lnTo>
                  <a:pt x="492" y="766"/>
                </a:lnTo>
                <a:lnTo>
                  <a:pt x="492" y="707"/>
                </a:lnTo>
                <a:lnTo>
                  <a:pt x="492" y="647"/>
                </a:lnTo>
                <a:lnTo>
                  <a:pt x="492" y="581"/>
                </a:lnTo>
                <a:lnTo>
                  <a:pt x="492" y="514"/>
                </a:lnTo>
                <a:lnTo>
                  <a:pt x="492" y="445"/>
                </a:lnTo>
                <a:lnTo>
                  <a:pt x="492" y="374"/>
                </a:lnTo>
                <a:lnTo>
                  <a:pt x="492" y="300"/>
                </a:lnTo>
                <a:lnTo>
                  <a:pt x="492" y="151"/>
                </a:lnTo>
                <a:lnTo>
                  <a:pt x="492" y="0"/>
                </a:lnTo>
                <a:lnTo>
                  <a:pt x="453" y="0"/>
                </a:lnTo>
                <a:lnTo>
                  <a:pt x="453" y="151"/>
                </a:lnTo>
                <a:lnTo>
                  <a:pt x="453" y="300"/>
                </a:lnTo>
                <a:lnTo>
                  <a:pt x="453" y="374"/>
                </a:lnTo>
                <a:lnTo>
                  <a:pt x="453" y="445"/>
                </a:lnTo>
                <a:lnTo>
                  <a:pt x="453" y="514"/>
                </a:lnTo>
                <a:lnTo>
                  <a:pt x="453" y="581"/>
                </a:lnTo>
                <a:lnTo>
                  <a:pt x="453" y="647"/>
                </a:lnTo>
                <a:lnTo>
                  <a:pt x="453" y="707"/>
                </a:lnTo>
                <a:lnTo>
                  <a:pt x="453" y="766"/>
                </a:lnTo>
                <a:lnTo>
                  <a:pt x="453" y="822"/>
                </a:lnTo>
                <a:lnTo>
                  <a:pt x="453" y="873"/>
                </a:lnTo>
                <a:lnTo>
                  <a:pt x="453" y="921"/>
                </a:lnTo>
                <a:lnTo>
                  <a:pt x="453" y="965"/>
                </a:lnTo>
                <a:lnTo>
                  <a:pt x="453" y="1003"/>
                </a:lnTo>
                <a:lnTo>
                  <a:pt x="453" y="1021"/>
                </a:lnTo>
                <a:lnTo>
                  <a:pt x="453" y="1036"/>
                </a:lnTo>
                <a:lnTo>
                  <a:pt x="455" y="1064"/>
                </a:lnTo>
                <a:lnTo>
                  <a:pt x="456" y="1085"/>
                </a:lnTo>
                <a:lnTo>
                  <a:pt x="458" y="1101"/>
                </a:lnTo>
                <a:lnTo>
                  <a:pt x="461" y="1115"/>
                </a:lnTo>
                <a:lnTo>
                  <a:pt x="463" y="1121"/>
                </a:lnTo>
                <a:lnTo>
                  <a:pt x="464" y="1131"/>
                </a:lnTo>
                <a:lnTo>
                  <a:pt x="468" y="1138"/>
                </a:lnTo>
                <a:lnTo>
                  <a:pt x="469" y="1141"/>
                </a:lnTo>
                <a:lnTo>
                  <a:pt x="474" y="1147"/>
                </a:lnTo>
                <a:lnTo>
                  <a:pt x="474" y="1151"/>
                </a:lnTo>
                <a:lnTo>
                  <a:pt x="476" y="1151"/>
                </a:lnTo>
                <a:lnTo>
                  <a:pt x="471" y="1138"/>
                </a:lnTo>
                <a:lnTo>
                  <a:pt x="473" y="1144"/>
                </a:lnTo>
                <a:lnTo>
                  <a:pt x="491" y="1138"/>
                </a:lnTo>
                <a:lnTo>
                  <a:pt x="473" y="1129"/>
                </a:lnTo>
                <a:lnTo>
                  <a:pt x="471" y="1131"/>
                </a:lnTo>
                <a:lnTo>
                  <a:pt x="489" y="1139"/>
                </a:lnTo>
                <a:lnTo>
                  <a:pt x="476" y="1124"/>
                </a:lnTo>
                <a:lnTo>
                  <a:pt x="473" y="1126"/>
                </a:lnTo>
                <a:lnTo>
                  <a:pt x="469" y="1129"/>
                </a:lnTo>
                <a:lnTo>
                  <a:pt x="464" y="1136"/>
                </a:lnTo>
                <a:lnTo>
                  <a:pt x="458" y="1146"/>
                </a:lnTo>
                <a:lnTo>
                  <a:pt x="473" y="1157"/>
                </a:lnTo>
                <a:lnTo>
                  <a:pt x="458" y="1146"/>
                </a:lnTo>
                <a:lnTo>
                  <a:pt x="450" y="1154"/>
                </a:lnTo>
                <a:lnTo>
                  <a:pt x="440" y="1165"/>
                </a:lnTo>
                <a:lnTo>
                  <a:pt x="413" y="1193"/>
                </a:lnTo>
                <a:lnTo>
                  <a:pt x="384" y="1223"/>
                </a:lnTo>
                <a:lnTo>
                  <a:pt x="349" y="1251"/>
                </a:lnTo>
                <a:lnTo>
                  <a:pt x="315" y="1274"/>
                </a:lnTo>
                <a:lnTo>
                  <a:pt x="328" y="1289"/>
                </a:lnTo>
                <a:lnTo>
                  <a:pt x="322" y="1271"/>
                </a:lnTo>
                <a:lnTo>
                  <a:pt x="303" y="1280"/>
                </a:lnTo>
                <a:lnTo>
                  <a:pt x="287" y="1289"/>
                </a:lnTo>
                <a:lnTo>
                  <a:pt x="269" y="1294"/>
                </a:lnTo>
                <a:lnTo>
                  <a:pt x="277" y="1312"/>
                </a:lnTo>
                <a:lnTo>
                  <a:pt x="277" y="1292"/>
                </a:lnTo>
                <a:lnTo>
                  <a:pt x="261" y="1295"/>
                </a:lnTo>
                <a:lnTo>
                  <a:pt x="246" y="1295"/>
                </a:lnTo>
                <a:lnTo>
                  <a:pt x="246" y="1315"/>
                </a:lnTo>
                <a:lnTo>
                  <a:pt x="253" y="1297"/>
                </a:lnTo>
                <a:lnTo>
                  <a:pt x="238" y="1294"/>
                </a:lnTo>
                <a:lnTo>
                  <a:pt x="211" y="1282"/>
                </a:lnTo>
                <a:lnTo>
                  <a:pt x="182" y="1266"/>
                </a:lnTo>
                <a:lnTo>
                  <a:pt x="175" y="1284"/>
                </a:lnTo>
                <a:lnTo>
                  <a:pt x="189" y="1271"/>
                </a:lnTo>
                <a:lnTo>
                  <a:pt x="175" y="1259"/>
                </a:lnTo>
                <a:lnTo>
                  <a:pt x="161" y="1248"/>
                </a:lnTo>
                <a:lnTo>
                  <a:pt x="147" y="1233"/>
                </a:lnTo>
                <a:lnTo>
                  <a:pt x="134" y="1216"/>
                </a:lnTo>
                <a:lnTo>
                  <a:pt x="121" y="1197"/>
                </a:lnTo>
                <a:lnTo>
                  <a:pt x="106" y="1211"/>
                </a:lnTo>
                <a:lnTo>
                  <a:pt x="124" y="1203"/>
                </a:lnTo>
                <a:lnTo>
                  <a:pt x="113" y="1184"/>
                </a:lnTo>
                <a:lnTo>
                  <a:pt x="101" y="1159"/>
                </a:lnTo>
                <a:lnTo>
                  <a:pt x="90" y="1133"/>
                </a:lnTo>
                <a:lnTo>
                  <a:pt x="80" y="1103"/>
                </a:lnTo>
                <a:lnTo>
                  <a:pt x="72" y="1070"/>
                </a:lnTo>
                <a:lnTo>
                  <a:pt x="64" y="1034"/>
                </a:lnTo>
                <a:lnTo>
                  <a:pt x="46" y="1042"/>
                </a:lnTo>
                <a:lnTo>
                  <a:pt x="65" y="1042"/>
                </a:lnTo>
                <a:lnTo>
                  <a:pt x="59" y="1001"/>
                </a:lnTo>
                <a:lnTo>
                  <a:pt x="59" y="1000"/>
                </a:lnTo>
                <a:lnTo>
                  <a:pt x="54" y="960"/>
                </a:lnTo>
                <a:lnTo>
                  <a:pt x="49" y="913"/>
                </a:lnTo>
                <a:lnTo>
                  <a:pt x="46" y="863"/>
                </a:lnTo>
                <a:lnTo>
                  <a:pt x="42" y="809"/>
                </a:lnTo>
                <a:lnTo>
                  <a:pt x="41" y="753"/>
                </a:lnTo>
                <a:lnTo>
                  <a:pt x="41" y="693"/>
                </a:lnTo>
                <a:lnTo>
                  <a:pt x="39" y="630"/>
                </a:lnTo>
                <a:lnTo>
                  <a:pt x="41" y="566"/>
                </a:lnTo>
                <a:lnTo>
                  <a:pt x="41" y="500"/>
                </a:lnTo>
                <a:lnTo>
                  <a:pt x="42" y="431"/>
                </a:lnTo>
                <a:lnTo>
                  <a:pt x="47" y="292"/>
                </a:lnTo>
                <a:lnTo>
                  <a:pt x="52" y="146"/>
                </a:lnTo>
                <a:lnTo>
                  <a:pt x="59" y="1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/>
          <p:cNvGrpSpPr>
            <a:grpSpLocks/>
          </p:cNvGrpSpPr>
          <p:nvPr/>
        </p:nvGrpSpPr>
        <p:grpSpPr bwMode="auto">
          <a:xfrm>
            <a:off x="1220788" y="1955800"/>
            <a:ext cx="6053137" cy="3743325"/>
            <a:chOff x="769" y="1232"/>
            <a:chExt cx="3813" cy="2358"/>
          </a:xfrm>
        </p:grpSpPr>
        <p:sp>
          <p:nvSpPr>
            <p:cNvPr id="26629" name="Rectangle 2"/>
            <p:cNvSpPr>
              <a:spLocks noChangeArrowheads="1"/>
            </p:cNvSpPr>
            <p:nvPr/>
          </p:nvSpPr>
          <p:spPr bwMode="auto">
            <a:xfrm>
              <a:off x="2544" y="2000"/>
              <a:ext cx="1630" cy="1054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 altLang="en-US"/>
            </a:p>
          </p:txBody>
        </p:sp>
        <p:sp>
          <p:nvSpPr>
            <p:cNvPr id="26630" name="Line 3"/>
            <p:cNvSpPr>
              <a:spLocks noChangeShapeType="1"/>
            </p:cNvSpPr>
            <p:nvPr/>
          </p:nvSpPr>
          <p:spPr bwMode="auto">
            <a:xfrm>
              <a:off x="2736" y="2186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Line 4"/>
            <p:cNvSpPr>
              <a:spLocks noChangeShapeType="1"/>
            </p:cNvSpPr>
            <p:nvPr/>
          </p:nvSpPr>
          <p:spPr bwMode="auto">
            <a:xfrm>
              <a:off x="3072" y="2318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Line 5"/>
            <p:cNvSpPr>
              <a:spLocks noChangeShapeType="1"/>
            </p:cNvSpPr>
            <p:nvPr/>
          </p:nvSpPr>
          <p:spPr bwMode="auto">
            <a:xfrm>
              <a:off x="3072" y="2384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3" name="Line 6"/>
            <p:cNvSpPr>
              <a:spLocks noChangeShapeType="1"/>
            </p:cNvSpPr>
            <p:nvPr/>
          </p:nvSpPr>
          <p:spPr bwMode="auto">
            <a:xfrm>
              <a:off x="3408" y="2576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Line 7"/>
            <p:cNvSpPr>
              <a:spLocks noChangeShapeType="1"/>
            </p:cNvSpPr>
            <p:nvPr/>
          </p:nvSpPr>
          <p:spPr bwMode="auto">
            <a:xfrm>
              <a:off x="3744" y="2720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Line 8"/>
            <p:cNvSpPr>
              <a:spLocks noChangeShapeType="1"/>
            </p:cNvSpPr>
            <p:nvPr/>
          </p:nvSpPr>
          <p:spPr bwMode="auto">
            <a:xfrm>
              <a:off x="3072" y="2912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6" name="Line 9"/>
            <p:cNvSpPr>
              <a:spLocks noChangeShapeType="1"/>
            </p:cNvSpPr>
            <p:nvPr/>
          </p:nvSpPr>
          <p:spPr bwMode="auto">
            <a:xfrm>
              <a:off x="2736" y="2912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7" name="Line 10"/>
            <p:cNvSpPr>
              <a:spLocks noChangeShapeType="1"/>
            </p:cNvSpPr>
            <p:nvPr/>
          </p:nvSpPr>
          <p:spPr bwMode="auto">
            <a:xfrm>
              <a:off x="3072" y="2144"/>
              <a:ext cx="248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8" name="Line 11"/>
            <p:cNvSpPr>
              <a:spLocks noChangeShapeType="1"/>
            </p:cNvSpPr>
            <p:nvPr/>
          </p:nvSpPr>
          <p:spPr bwMode="auto">
            <a:xfrm>
              <a:off x="3408" y="2432"/>
              <a:ext cx="247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9" name="Line 12"/>
            <p:cNvSpPr>
              <a:spLocks noChangeShapeType="1"/>
            </p:cNvSpPr>
            <p:nvPr/>
          </p:nvSpPr>
          <p:spPr bwMode="auto">
            <a:xfrm>
              <a:off x="3072" y="2192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40" name="Line 13"/>
            <p:cNvSpPr>
              <a:spLocks noChangeShapeType="1"/>
            </p:cNvSpPr>
            <p:nvPr/>
          </p:nvSpPr>
          <p:spPr bwMode="auto">
            <a:xfrm>
              <a:off x="3072" y="2816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41" name="Line 14"/>
            <p:cNvSpPr>
              <a:spLocks noChangeShapeType="1"/>
            </p:cNvSpPr>
            <p:nvPr/>
          </p:nvSpPr>
          <p:spPr bwMode="auto">
            <a:xfrm>
              <a:off x="3408" y="2288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42" name="Line 15"/>
            <p:cNvSpPr>
              <a:spLocks noChangeShapeType="1"/>
            </p:cNvSpPr>
            <p:nvPr/>
          </p:nvSpPr>
          <p:spPr bwMode="auto">
            <a:xfrm>
              <a:off x="3408" y="2720"/>
              <a:ext cx="248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43" name="Text Box 16"/>
            <p:cNvSpPr txBox="1">
              <a:spLocks noChangeArrowheads="1"/>
            </p:cNvSpPr>
            <p:nvPr/>
          </p:nvSpPr>
          <p:spPr bwMode="auto">
            <a:xfrm>
              <a:off x="2640" y="1760"/>
              <a:ext cx="134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sz="1600" b="1">
                  <a:solidFill>
                    <a:srgbClr val="000000"/>
                  </a:solidFill>
                </a:rPr>
                <a:t>   G    G+A    T+C    C</a:t>
              </a:r>
            </a:p>
          </p:txBody>
        </p:sp>
        <p:sp>
          <p:nvSpPr>
            <p:cNvPr id="26644" name="Line 17"/>
            <p:cNvSpPr>
              <a:spLocks noChangeShapeType="1"/>
            </p:cNvSpPr>
            <p:nvPr/>
          </p:nvSpPr>
          <p:spPr bwMode="auto">
            <a:xfrm>
              <a:off x="3744" y="2432"/>
              <a:ext cx="247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45" name="Line 18"/>
            <p:cNvSpPr>
              <a:spLocks noChangeShapeType="1"/>
            </p:cNvSpPr>
            <p:nvPr/>
          </p:nvSpPr>
          <p:spPr bwMode="auto">
            <a:xfrm>
              <a:off x="3744" y="2288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46" name="Line 19"/>
            <p:cNvSpPr>
              <a:spLocks noChangeShapeType="1"/>
            </p:cNvSpPr>
            <p:nvPr/>
          </p:nvSpPr>
          <p:spPr bwMode="auto">
            <a:xfrm>
              <a:off x="2736" y="2634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47" name="Line 20"/>
            <p:cNvSpPr>
              <a:spLocks noChangeShapeType="1"/>
            </p:cNvSpPr>
            <p:nvPr/>
          </p:nvSpPr>
          <p:spPr bwMode="auto">
            <a:xfrm>
              <a:off x="3072" y="2528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48" name="Line 21"/>
            <p:cNvSpPr>
              <a:spLocks noChangeShapeType="1"/>
            </p:cNvSpPr>
            <p:nvPr/>
          </p:nvSpPr>
          <p:spPr bwMode="auto">
            <a:xfrm>
              <a:off x="2736" y="2528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49" name="Line 22"/>
            <p:cNvSpPr>
              <a:spLocks noChangeShapeType="1"/>
            </p:cNvSpPr>
            <p:nvPr/>
          </p:nvSpPr>
          <p:spPr bwMode="auto">
            <a:xfrm>
              <a:off x="3072" y="2624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0" name="Line 23"/>
            <p:cNvSpPr>
              <a:spLocks noChangeShapeType="1"/>
            </p:cNvSpPr>
            <p:nvPr/>
          </p:nvSpPr>
          <p:spPr bwMode="auto">
            <a:xfrm>
              <a:off x="3072" y="2096"/>
              <a:ext cx="248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1" name="Text Box 24"/>
            <p:cNvSpPr txBox="1">
              <a:spLocks noChangeArrowheads="1"/>
            </p:cNvSpPr>
            <p:nvPr/>
          </p:nvSpPr>
          <p:spPr bwMode="auto">
            <a:xfrm>
              <a:off x="4368" y="1232"/>
              <a:ext cx="214" cy="23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sz="1600" b="1">
                  <a:solidFill>
                    <a:srgbClr val="FF3300"/>
                  </a:solidFill>
                </a:rPr>
                <a:t>3</a:t>
              </a:r>
              <a:r>
                <a:rPr lang="en-US" altLang="en-US" sz="1600" b="1">
                  <a:solidFill>
                    <a:srgbClr val="FF3300"/>
                  </a:solidFill>
                  <a:cs typeface="Arial" charset="0"/>
                </a:rPr>
                <a:t>′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sz="1600" b="1">
                  <a:solidFill>
                    <a:srgbClr val="000000"/>
                  </a:solidFill>
                </a:rPr>
                <a:t>A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sz="1600" b="1">
                  <a:solidFill>
                    <a:srgbClr val="000000"/>
                  </a:solidFill>
                </a:rPr>
                <a:t>A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sz="1600" b="1">
                  <a:solidFill>
                    <a:srgbClr val="000000"/>
                  </a:solidFill>
                </a:rPr>
                <a:t>G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sz="1600" b="1">
                  <a:solidFill>
                    <a:srgbClr val="000000"/>
                  </a:solidFill>
                </a:rPr>
                <a:t>C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sz="1600" b="1">
                  <a:solidFill>
                    <a:srgbClr val="000000"/>
                  </a:solidFill>
                </a:rPr>
                <a:t>A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sz="1600" b="1">
                  <a:solidFill>
                    <a:srgbClr val="000000"/>
                  </a:solidFill>
                </a:rPr>
                <a:t>A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sz="1600" b="1">
                  <a:solidFill>
                    <a:srgbClr val="000000"/>
                  </a:solidFill>
                </a:rPr>
                <a:t>C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sz="1600" b="1">
                  <a:solidFill>
                    <a:srgbClr val="000000"/>
                  </a:solidFill>
                </a:rPr>
                <a:t>G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sz="1600" b="1">
                  <a:solidFill>
                    <a:srgbClr val="000000"/>
                  </a:solidFill>
                </a:rPr>
                <a:t>T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sz="1600" b="1">
                  <a:solidFill>
                    <a:srgbClr val="000000"/>
                  </a:solidFill>
                </a:rPr>
                <a:t>G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sz="1600" b="1">
                  <a:solidFill>
                    <a:srgbClr val="000000"/>
                  </a:solidFill>
                </a:rPr>
                <a:t>C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sz="1600" b="1">
                  <a:solidFill>
                    <a:srgbClr val="000000"/>
                  </a:solidFill>
                </a:rPr>
                <a:t>A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sz="1600" b="1">
                  <a:solidFill>
                    <a:srgbClr val="000000"/>
                  </a:solidFill>
                </a:rPr>
                <a:t>G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sz="1600" b="1">
                  <a:solidFill>
                    <a:srgbClr val="FF3300"/>
                  </a:solidFill>
                </a:rPr>
                <a:t>5</a:t>
              </a:r>
              <a:r>
                <a:rPr lang="en-US" altLang="en-US" sz="1600" b="1">
                  <a:solidFill>
                    <a:srgbClr val="FF3300"/>
                  </a:solidFill>
                  <a:cs typeface="Arial" charset="0"/>
                </a:rPr>
                <a:t>′</a:t>
              </a:r>
            </a:p>
          </p:txBody>
        </p:sp>
        <p:sp>
          <p:nvSpPr>
            <p:cNvPr id="26652" name="Text Box 25"/>
            <p:cNvSpPr txBox="1">
              <a:spLocks noChangeArrowheads="1"/>
            </p:cNvSpPr>
            <p:nvPr/>
          </p:nvSpPr>
          <p:spPr bwMode="auto">
            <a:xfrm>
              <a:off x="769" y="1787"/>
              <a:ext cx="1966" cy="12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kk-KZ" altLang="en-US" sz="2400">
                  <a:solidFill>
                    <a:srgbClr val="000000"/>
                  </a:solidFill>
                </a:rPr>
                <a:t>Ұзын фрагмент</a:t>
              </a:r>
              <a:endParaRPr lang="en-US" altLang="en-US" sz="2400">
                <a:solidFill>
                  <a:srgbClr val="000000"/>
                </a:solidFill>
              </a:endParaRP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altLang="en-US" sz="2400">
                <a:solidFill>
                  <a:srgbClr val="000000"/>
                </a:solidFill>
              </a:endParaRP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altLang="en-US" sz="2400">
                <a:solidFill>
                  <a:srgbClr val="000000"/>
                </a:solidFill>
              </a:endParaRP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altLang="en-US" sz="2400">
                <a:solidFill>
                  <a:srgbClr val="000000"/>
                </a:solidFill>
              </a:endParaRP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kk-KZ" altLang="en-US" sz="2400">
                  <a:solidFill>
                    <a:srgbClr val="000000"/>
                  </a:solidFill>
                </a:rPr>
                <a:t>Қысқа фрагмент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26653" name="Group 26"/>
            <p:cNvGrpSpPr>
              <a:grpSpLocks/>
            </p:cNvGrpSpPr>
            <p:nvPr/>
          </p:nvGrpSpPr>
          <p:grpSpPr bwMode="auto">
            <a:xfrm>
              <a:off x="1344" y="3008"/>
              <a:ext cx="354" cy="151"/>
              <a:chOff x="1344" y="3008"/>
              <a:chExt cx="354" cy="151"/>
            </a:xfrm>
          </p:grpSpPr>
          <p:sp>
            <p:nvSpPr>
              <p:cNvPr id="26658" name="Rectangle 27"/>
              <p:cNvSpPr>
                <a:spLocks noChangeArrowheads="1"/>
              </p:cNvSpPr>
              <p:nvPr/>
            </p:nvSpPr>
            <p:spPr bwMode="auto">
              <a:xfrm>
                <a:off x="1409" y="3070"/>
                <a:ext cx="192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US" altLang="en-US"/>
              </a:p>
            </p:txBody>
          </p:sp>
          <p:sp>
            <p:nvSpPr>
              <p:cNvPr id="26659" name="Rectangle 28"/>
              <p:cNvSpPr>
                <a:spLocks noChangeArrowheads="1"/>
              </p:cNvSpPr>
              <p:nvPr/>
            </p:nvSpPr>
            <p:spPr bwMode="auto">
              <a:xfrm>
                <a:off x="1618" y="3035"/>
                <a:ext cx="80" cy="1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altLang="en-US" sz="1300" b="1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26660" name="AutoShape 29"/>
              <p:cNvSpPr>
                <a:spLocks noChangeArrowheads="1"/>
              </p:cNvSpPr>
              <p:nvPr/>
            </p:nvSpPr>
            <p:spPr bwMode="auto">
              <a:xfrm>
                <a:off x="1344" y="3008"/>
                <a:ext cx="95" cy="113"/>
              </a:xfrm>
              <a:custGeom>
                <a:avLst/>
                <a:gdLst>
                  <a:gd name="T0" fmla="*/ 3 w 193"/>
                  <a:gd name="T1" fmla="*/ 1 h 232"/>
                  <a:gd name="T2" fmla="*/ 2 w 193"/>
                  <a:gd name="T3" fmla="*/ 0 h 232"/>
                  <a:gd name="T4" fmla="*/ 2 w 193"/>
                  <a:gd name="T5" fmla="*/ 2 h 232"/>
                  <a:gd name="T6" fmla="*/ 0 w 193"/>
                  <a:gd name="T7" fmla="*/ 0 h 232"/>
                  <a:gd name="T8" fmla="*/ 1 w 193"/>
                  <a:gd name="T9" fmla="*/ 2 h 232"/>
                  <a:gd name="T10" fmla="*/ 0 w 193"/>
                  <a:gd name="T11" fmla="*/ 2 h 232"/>
                  <a:gd name="T12" fmla="*/ 1 w 193"/>
                  <a:gd name="T13" fmla="*/ 3 h 232"/>
                  <a:gd name="T14" fmla="*/ 0 w 193"/>
                  <a:gd name="T15" fmla="*/ 4 h 232"/>
                  <a:gd name="T16" fmla="*/ 1 w 193"/>
                  <a:gd name="T17" fmla="*/ 4 h 232"/>
                  <a:gd name="T18" fmla="*/ 1 w 193"/>
                  <a:gd name="T19" fmla="*/ 5 h 232"/>
                  <a:gd name="T20" fmla="*/ 2 w 193"/>
                  <a:gd name="T21" fmla="*/ 4 h 232"/>
                  <a:gd name="T22" fmla="*/ 2 w 193"/>
                  <a:gd name="T23" fmla="*/ 6 h 232"/>
                  <a:gd name="T24" fmla="*/ 2 w 193"/>
                  <a:gd name="T25" fmla="*/ 4 h 232"/>
                  <a:gd name="T26" fmla="*/ 3 w 193"/>
                  <a:gd name="T27" fmla="*/ 6 h 232"/>
                  <a:gd name="T28" fmla="*/ 3 w 193"/>
                  <a:gd name="T29" fmla="*/ 4 h 232"/>
                  <a:gd name="T30" fmla="*/ 4 w 193"/>
                  <a:gd name="T31" fmla="*/ 5 h 232"/>
                  <a:gd name="T32" fmla="*/ 4 w 193"/>
                  <a:gd name="T33" fmla="*/ 4 h 232"/>
                  <a:gd name="T34" fmla="*/ 5 w 193"/>
                  <a:gd name="T35" fmla="*/ 4 h 232"/>
                  <a:gd name="T36" fmla="*/ 4 w 193"/>
                  <a:gd name="T37" fmla="*/ 3 h 232"/>
                  <a:gd name="T38" fmla="*/ 5 w 193"/>
                  <a:gd name="T39" fmla="*/ 2 h 232"/>
                  <a:gd name="T40" fmla="*/ 4 w 193"/>
                  <a:gd name="T41" fmla="*/ 2 h 232"/>
                  <a:gd name="T42" fmla="*/ 5 w 193"/>
                  <a:gd name="T43" fmla="*/ 1 h 232"/>
                  <a:gd name="T44" fmla="*/ 3 w 193"/>
                  <a:gd name="T45" fmla="*/ 1 h 232"/>
                  <a:gd name="T46" fmla="*/ 3 w 193"/>
                  <a:gd name="T47" fmla="*/ 0 h 232"/>
                  <a:gd name="T48" fmla="*/ 3 w 193"/>
                  <a:gd name="T49" fmla="*/ 1 h 2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3"/>
                  <a:gd name="T76" fmla="*/ 0 h 232"/>
                  <a:gd name="T77" fmla="*/ 193 w 193"/>
                  <a:gd name="T78" fmla="*/ 232 h 2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3" h="232">
                    <a:moveTo>
                      <a:pt x="97" y="63"/>
                    </a:moveTo>
                    <a:lnTo>
                      <a:pt x="75" y="25"/>
                    </a:lnTo>
                    <a:lnTo>
                      <a:pt x="65" y="67"/>
                    </a:lnTo>
                    <a:lnTo>
                      <a:pt x="3" y="25"/>
                    </a:lnTo>
                    <a:lnTo>
                      <a:pt x="41" y="82"/>
                    </a:lnTo>
                    <a:lnTo>
                      <a:pt x="0" y="92"/>
                    </a:lnTo>
                    <a:lnTo>
                      <a:pt x="33" y="127"/>
                    </a:lnTo>
                    <a:lnTo>
                      <a:pt x="1" y="156"/>
                    </a:lnTo>
                    <a:lnTo>
                      <a:pt x="51" y="150"/>
                    </a:lnTo>
                    <a:lnTo>
                      <a:pt x="42" y="189"/>
                    </a:lnTo>
                    <a:lnTo>
                      <a:pt x="69" y="168"/>
                    </a:lnTo>
                    <a:lnTo>
                      <a:pt x="75" y="232"/>
                    </a:lnTo>
                    <a:lnTo>
                      <a:pt x="95" y="159"/>
                    </a:lnTo>
                    <a:lnTo>
                      <a:pt x="118" y="212"/>
                    </a:lnTo>
                    <a:lnTo>
                      <a:pt x="126" y="154"/>
                    </a:lnTo>
                    <a:lnTo>
                      <a:pt x="162" y="194"/>
                    </a:lnTo>
                    <a:lnTo>
                      <a:pt x="151" y="138"/>
                    </a:lnTo>
                    <a:lnTo>
                      <a:pt x="193" y="143"/>
                    </a:lnTo>
                    <a:lnTo>
                      <a:pt x="157" y="112"/>
                    </a:lnTo>
                    <a:lnTo>
                      <a:pt x="189" y="87"/>
                    </a:lnTo>
                    <a:lnTo>
                      <a:pt x="149" y="79"/>
                    </a:lnTo>
                    <a:lnTo>
                      <a:pt x="164" y="48"/>
                    </a:lnTo>
                    <a:lnTo>
                      <a:pt x="126" y="58"/>
                    </a:lnTo>
                    <a:lnTo>
                      <a:pt x="129" y="0"/>
                    </a:lnTo>
                    <a:lnTo>
                      <a:pt x="97" y="63"/>
                    </a:lnTo>
                    <a:close/>
                  </a:path>
                </a:pathLst>
              </a:custGeom>
              <a:solidFill>
                <a:srgbClr val="00CC99"/>
              </a:solidFill>
              <a:ln w="792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6654" name="Group 30"/>
            <p:cNvGrpSpPr>
              <a:grpSpLocks/>
            </p:cNvGrpSpPr>
            <p:nvPr/>
          </p:nvGrpSpPr>
          <p:grpSpPr bwMode="auto">
            <a:xfrm>
              <a:off x="1152" y="2144"/>
              <a:ext cx="830" cy="151"/>
              <a:chOff x="1152" y="2144"/>
              <a:chExt cx="830" cy="151"/>
            </a:xfrm>
          </p:grpSpPr>
          <p:sp>
            <p:nvSpPr>
              <p:cNvPr id="26655" name="AutoShape 31"/>
              <p:cNvSpPr>
                <a:spLocks noChangeArrowheads="1"/>
              </p:cNvSpPr>
              <p:nvPr/>
            </p:nvSpPr>
            <p:spPr bwMode="auto">
              <a:xfrm>
                <a:off x="1217" y="2206"/>
                <a:ext cx="675" cy="28"/>
              </a:xfrm>
              <a:custGeom>
                <a:avLst/>
                <a:gdLst>
                  <a:gd name="T0" fmla="*/ 0 w 1357"/>
                  <a:gd name="T1" fmla="*/ 0 h 61"/>
                  <a:gd name="T2" fmla="*/ 0 w 1357"/>
                  <a:gd name="T3" fmla="*/ 1 h 61"/>
                  <a:gd name="T4" fmla="*/ 41 w 1357"/>
                  <a:gd name="T5" fmla="*/ 1 h 61"/>
                  <a:gd name="T6" fmla="*/ 41 w 1357"/>
                  <a:gd name="T7" fmla="*/ 0 h 61"/>
                  <a:gd name="T8" fmla="*/ 0 w 1357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7"/>
                  <a:gd name="T16" fmla="*/ 0 h 61"/>
                  <a:gd name="T17" fmla="*/ 1357 w 1357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7" h="61">
                    <a:moveTo>
                      <a:pt x="0" y="0"/>
                    </a:moveTo>
                    <a:lnTo>
                      <a:pt x="0" y="59"/>
                    </a:lnTo>
                    <a:lnTo>
                      <a:pt x="1357" y="61"/>
                    </a:lnTo>
                    <a:lnTo>
                      <a:pt x="135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6" name="Rectangle 32"/>
              <p:cNvSpPr>
                <a:spLocks noChangeArrowheads="1"/>
              </p:cNvSpPr>
              <p:nvPr/>
            </p:nvSpPr>
            <p:spPr bwMode="auto">
              <a:xfrm>
                <a:off x="1911" y="2171"/>
                <a:ext cx="72" cy="1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altLang="en-US" sz="1300" b="1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26657" name="AutoShape 33"/>
              <p:cNvSpPr>
                <a:spLocks noChangeArrowheads="1"/>
              </p:cNvSpPr>
              <p:nvPr/>
            </p:nvSpPr>
            <p:spPr bwMode="auto">
              <a:xfrm>
                <a:off x="1152" y="2144"/>
                <a:ext cx="95" cy="113"/>
              </a:xfrm>
              <a:custGeom>
                <a:avLst/>
                <a:gdLst>
                  <a:gd name="T0" fmla="*/ 3 w 193"/>
                  <a:gd name="T1" fmla="*/ 1 h 232"/>
                  <a:gd name="T2" fmla="*/ 2 w 193"/>
                  <a:gd name="T3" fmla="*/ 0 h 232"/>
                  <a:gd name="T4" fmla="*/ 2 w 193"/>
                  <a:gd name="T5" fmla="*/ 2 h 232"/>
                  <a:gd name="T6" fmla="*/ 0 w 193"/>
                  <a:gd name="T7" fmla="*/ 0 h 232"/>
                  <a:gd name="T8" fmla="*/ 1 w 193"/>
                  <a:gd name="T9" fmla="*/ 2 h 232"/>
                  <a:gd name="T10" fmla="*/ 0 w 193"/>
                  <a:gd name="T11" fmla="*/ 2 h 232"/>
                  <a:gd name="T12" fmla="*/ 1 w 193"/>
                  <a:gd name="T13" fmla="*/ 3 h 232"/>
                  <a:gd name="T14" fmla="*/ 0 w 193"/>
                  <a:gd name="T15" fmla="*/ 4 h 232"/>
                  <a:gd name="T16" fmla="*/ 1 w 193"/>
                  <a:gd name="T17" fmla="*/ 4 h 232"/>
                  <a:gd name="T18" fmla="*/ 1 w 193"/>
                  <a:gd name="T19" fmla="*/ 5 h 232"/>
                  <a:gd name="T20" fmla="*/ 2 w 193"/>
                  <a:gd name="T21" fmla="*/ 4 h 232"/>
                  <a:gd name="T22" fmla="*/ 2 w 193"/>
                  <a:gd name="T23" fmla="*/ 6 h 232"/>
                  <a:gd name="T24" fmla="*/ 2 w 193"/>
                  <a:gd name="T25" fmla="*/ 4 h 232"/>
                  <a:gd name="T26" fmla="*/ 3 w 193"/>
                  <a:gd name="T27" fmla="*/ 6 h 232"/>
                  <a:gd name="T28" fmla="*/ 3 w 193"/>
                  <a:gd name="T29" fmla="*/ 4 h 232"/>
                  <a:gd name="T30" fmla="*/ 4 w 193"/>
                  <a:gd name="T31" fmla="*/ 5 h 232"/>
                  <a:gd name="T32" fmla="*/ 4 w 193"/>
                  <a:gd name="T33" fmla="*/ 4 h 232"/>
                  <a:gd name="T34" fmla="*/ 5 w 193"/>
                  <a:gd name="T35" fmla="*/ 4 h 232"/>
                  <a:gd name="T36" fmla="*/ 4 w 193"/>
                  <a:gd name="T37" fmla="*/ 3 h 232"/>
                  <a:gd name="T38" fmla="*/ 5 w 193"/>
                  <a:gd name="T39" fmla="*/ 2 h 232"/>
                  <a:gd name="T40" fmla="*/ 4 w 193"/>
                  <a:gd name="T41" fmla="*/ 2 h 232"/>
                  <a:gd name="T42" fmla="*/ 5 w 193"/>
                  <a:gd name="T43" fmla="*/ 1 h 232"/>
                  <a:gd name="T44" fmla="*/ 3 w 193"/>
                  <a:gd name="T45" fmla="*/ 1 h 232"/>
                  <a:gd name="T46" fmla="*/ 3 w 193"/>
                  <a:gd name="T47" fmla="*/ 0 h 232"/>
                  <a:gd name="T48" fmla="*/ 3 w 193"/>
                  <a:gd name="T49" fmla="*/ 1 h 2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3"/>
                  <a:gd name="T76" fmla="*/ 0 h 232"/>
                  <a:gd name="T77" fmla="*/ 193 w 193"/>
                  <a:gd name="T78" fmla="*/ 232 h 2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3" h="232">
                    <a:moveTo>
                      <a:pt x="97" y="62"/>
                    </a:moveTo>
                    <a:lnTo>
                      <a:pt x="75" y="25"/>
                    </a:lnTo>
                    <a:lnTo>
                      <a:pt x="65" y="67"/>
                    </a:lnTo>
                    <a:lnTo>
                      <a:pt x="3" y="25"/>
                    </a:lnTo>
                    <a:lnTo>
                      <a:pt x="41" y="82"/>
                    </a:lnTo>
                    <a:lnTo>
                      <a:pt x="0" y="92"/>
                    </a:lnTo>
                    <a:lnTo>
                      <a:pt x="33" y="127"/>
                    </a:lnTo>
                    <a:lnTo>
                      <a:pt x="1" y="156"/>
                    </a:lnTo>
                    <a:lnTo>
                      <a:pt x="51" y="150"/>
                    </a:lnTo>
                    <a:lnTo>
                      <a:pt x="42" y="189"/>
                    </a:lnTo>
                    <a:lnTo>
                      <a:pt x="69" y="168"/>
                    </a:lnTo>
                    <a:lnTo>
                      <a:pt x="75" y="232"/>
                    </a:lnTo>
                    <a:lnTo>
                      <a:pt x="95" y="159"/>
                    </a:lnTo>
                    <a:lnTo>
                      <a:pt x="118" y="212"/>
                    </a:lnTo>
                    <a:lnTo>
                      <a:pt x="126" y="154"/>
                    </a:lnTo>
                    <a:lnTo>
                      <a:pt x="162" y="194"/>
                    </a:lnTo>
                    <a:lnTo>
                      <a:pt x="151" y="138"/>
                    </a:lnTo>
                    <a:lnTo>
                      <a:pt x="193" y="143"/>
                    </a:lnTo>
                    <a:lnTo>
                      <a:pt x="157" y="112"/>
                    </a:lnTo>
                    <a:lnTo>
                      <a:pt x="189" y="87"/>
                    </a:lnTo>
                    <a:lnTo>
                      <a:pt x="149" y="79"/>
                    </a:lnTo>
                    <a:lnTo>
                      <a:pt x="164" y="48"/>
                    </a:lnTo>
                    <a:lnTo>
                      <a:pt x="126" y="58"/>
                    </a:lnTo>
                    <a:lnTo>
                      <a:pt x="129" y="0"/>
                    </a:lnTo>
                    <a:lnTo>
                      <a:pt x="97" y="62"/>
                    </a:lnTo>
                    <a:close/>
                  </a:path>
                </a:pathLst>
              </a:custGeom>
              <a:solidFill>
                <a:srgbClr val="00CC99"/>
              </a:solidFill>
              <a:ln w="792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6627" name="Text Box 34"/>
          <p:cNvSpPr txBox="1">
            <a:spLocks noChangeArrowheads="1"/>
          </p:cNvSpPr>
          <p:nvPr/>
        </p:nvSpPr>
        <p:spPr bwMode="auto">
          <a:xfrm>
            <a:off x="323850" y="5791200"/>
            <a:ext cx="798195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2000">
                <a:solidFill>
                  <a:srgbClr val="000000"/>
                </a:solidFill>
              </a:rPr>
              <a:t>Секвенстелген гельді астынан үстіге қарай оқиды </a:t>
            </a:r>
            <a:r>
              <a:rPr lang="en-US" altLang="en-US" sz="2000" b="1">
                <a:solidFill>
                  <a:srgbClr val="000000"/>
                </a:solidFill>
              </a:rPr>
              <a:t>(5</a:t>
            </a:r>
            <a:r>
              <a:rPr lang="en-US" altLang="en-US" sz="2000" b="1">
                <a:solidFill>
                  <a:srgbClr val="000000"/>
                </a:solidFill>
                <a:cs typeface="Arial" charset="0"/>
              </a:rPr>
              <a:t>′</a:t>
            </a:r>
            <a:r>
              <a:rPr lang="kk-KZ" altLang="en-US" sz="2000" b="1">
                <a:solidFill>
                  <a:srgbClr val="000000"/>
                </a:solidFill>
              </a:rPr>
              <a:t>-тен</a:t>
            </a:r>
            <a:r>
              <a:rPr lang="en-US" altLang="en-US" sz="2000" b="1">
                <a:solidFill>
                  <a:srgbClr val="000000"/>
                </a:solidFill>
              </a:rPr>
              <a:t> 3</a:t>
            </a:r>
            <a:r>
              <a:rPr lang="en-US" altLang="en-US" sz="2000" b="1">
                <a:solidFill>
                  <a:srgbClr val="000000"/>
                </a:solidFill>
                <a:cs typeface="Arial" charset="0"/>
              </a:rPr>
              <a:t>′</a:t>
            </a:r>
            <a:r>
              <a:rPr lang="en-US" altLang="en-US" sz="2000" b="1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26628" name="Text Box 35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3600" dirty="0">
                <a:solidFill>
                  <a:srgbClr val="C00000"/>
                </a:solidFill>
                <a:latin typeface="Calibri" pitchFamily="32" charset="0"/>
              </a:rPr>
              <a:t>Максам және Гильберттің химиялық әдісі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724400"/>
            <a:ext cx="5491162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4400" dirty="0">
                <a:solidFill>
                  <a:srgbClr val="C00000"/>
                </a:solidFill>
                <a:latin typeface="Calibri" pitchFamily="32" charset="0"/>
              </a:rPr>
              <a:t>Сэнгер әдісі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1025" y="3200400"/>
            <a:ext cx="59436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95288" y="1255713"/>
            <a:ext cx="7345362" cy="2249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ddNTP</a:t>
            </a:r>
            <a:r>
              <a:rPr lang="en-US" altLang="en-US" sz="2000" dirty="0">
                <a:solidFill>
                  <a:srgbClr val="000000"/>
                </a:solidFill>
              </a:rPr>
              <a:t>- 2’,3’-</a:t>
            </a:r>
            <a:r>
              <a:rPr lang="kk-KZ" altLang="en-US" sz="2000" dirty="0">
                <a:solidFill>
                  <a:srgbClr val="000000"/>
                </a:solidFill>
              </a:rPr>
              <a:t>дидеоксинуклеотид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 3’</a:t>
            </a:r>
            <a:r>
              <a:rPr lang="kk-KZ" altLang="en-US" sz="2000" dirty="0">
                <a:solidFill>
                  <a:srgbClr val="000000"/>
                </a:solidFill>
              </a:rPr>
              <a:t> гидрооксил группасы жок 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kk-KZ" altLang="en-US" sz="20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2000" dirty="0">
                <a:solidFill>
                  <a:srgbClr val="000000"/>
                </a:solidFill>
              </a:rPr>
              <a:t>ДНК-полимераза ферменті қолданылады 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20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651500" y="4959350"/>
            <a:ext cx="2743200" cy="1371600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6694487" cy="669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843213" y="1700213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kk-KZ" altLang="en-US">
                <a:solidFill>
                  <a:schemeClr val="tx1"/>
                </a:solidFill>
              </a:rPr>
              <a:t>Азот негізі 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403350" y="4508500"/>
            <a:ext cx="266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kk-KZ" altLang="en-US" sz="2000">
                <a:solidFill>
                  <a:schemeClr val="tx1"/>
                </a:solidFill>
              </a:rPr>
              <a:t>Дезоксинуклеотид </a:t>
            </a:r>
            <a:endParaRPr lang="en-GB" altLang="en-US" sz="2000">
              <a:solidFill>
                <a:schemeClr val="tx1"/>
              </a:solidFill>
            </a:endParaRP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4859338" y="4508500"/>
            <a:ext cx="2808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kk-KZ" altLang="en-US" sz="2000">
                <a:solidFill>
                  <a:schemeClr val="tx1"/>
                </a:solidFill>
              </a:rPr>
              <a:t>Ди-дезоксинуклеотид </a:t>
            </a:r>
            <a:endParaRPr lang="en-GB" altLang="en-US" sz="2000">
              <a:solidFill>
                <a:schemeClr val="tx1"/>
              </a:solidFill>
            </a:endParaRP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6084888" y="1700213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kk-KZ" altLang="en-US">
                <a:solidFill>
                  <a:schemeClr val="tx1"/>
                </a:solidFill>
              </a:rPr>
              <a:t>Азот негізі </a:t>
            </a:r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2236788" cy="99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3600" dirty="0">
                <a:solidFill>
                  <a:srgbClr val="C00000"/>
                </a:solidFill>
                <a:latin typeface="Calibri" pitchFamily="32" charset="0"/>
              </a:rPr>
              <a:t>Сэнгер әдісі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4925" y="1628775"/>
            <a:ext cx="2881313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60375" indent="-457200" eaLnBrk="1" hangingPunct="1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kk-KZ" altLang="en-US" sz="2400" dirty="0" smtClean="0">
                <a:latin typeface="+mn-lt"/>
              </a:rPr>
              <a:t>Фосфодиэфирлік қатынасына қажет     </a:t>
            </a:r>
            <a:r>
              <a:rPr lang="en-US" altLang="en-US" sz="2400" dirty="0" smtClean="0">
                <a:latin typeface="+mn-lt"/>
              </a:rPr>
              <a:t>3’</a:t>
            </a:r>
            <a:r>
              <a:rPr lang="kk-KZ" altLang="en-US" sz="2400" dirty="0" smtClean="0">
                <a:latin typeface="+mn-lt"/>
              </a:rPr>
              <a:t>-ОН группасы </a:t>
            </a:r>
            <a:r>
              <a:rPr lang="en-US" altLang="en-US" sz="2400" dirty="0" err="1" smtClean="0">
                <a:latin typeface="+mn-lt"/>
              </a:rPr>
              <a:t>ddNTPs</a:t>
            </a:r>
            <a:r>
              <a:rPr lang="en-US" altLang="en-US" sz="2400" dirty="0" smtClean="0">
                <a:latin typeface="+mn-lt"/>
              </a:rPr>
              <a:t> </a:t>
            </a:r>
            <a:r>
              <a:rPr lang="kk-KZ" altLang="en-US" sz="2400" dirty="0" smtClean="0">
                <a:latin typeface="+mn-lt"/>
              </a:rPr>
              <a:t> жок. </a:t>
            </a:r>
            <a:endParaRPr lang="en-US" altLang="en-US" sz="2400" dirty="0" smtClean="0">
              <a:latin typeface="+mn-lt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 t="8696"/>
          <a:stretch>
            <a:fillRect/>
          </a:stretch>
        </p:blipFill>
        <p:spPr bwMode="auto">
          <a:xfrm>
            <a:off x="2916238" y="404813"/>
            <a:ext cx="5897562" cy="538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4400" dirty="0">
                <a:solidFill>
                  <a:srgbClr val="C00000"/>
                </a:solidFill>
                <a:latin typeface="Calibri" pitchFamily="32" charset="0"/>
              </a:rPr>
              <a:t>Сэнгер әдісі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391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968375" indent="-51117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k-KZ" altLang="en-US" sz="2400" dirty="0" smtClean="0">
                <a:latin typeface="Calibri" panose="020F0502020204030204" pitchFamily="34" charset="0"/>
              </a:rPr>
              <a:t>Кезеңдері</a:t>
            </a:r>
            <a:r>
              <a:rPr lang="en-US" altLang="en-US" sz="2400" dirty="0" smtClean="0">
                <a:latin typeface="Calibri" panose="020F0502020204030204" pitchFamily="34" charset="0"/>
              </a:rPr>
              <a:t>:</a:t>
            </a:r>
            <a:endParaRPr lang="kk-KZ" altLang="en-US" sz="24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pPr lvl="1" algn="just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AutoNum type="arabicPeriod"/>
              <a:defRPr/>
            </a:pPr>
            <a:r>
              <a:rPr lang="kk-KZ" altLang="en-US" sz="2000" dirty="0" smtClean="0">
                <a:latin typeface="Calibri" panose="020F0502020204030204" pitchFamily="34" charset="0"/>
              </a:rPr>
              <a:t>Денатурация</a:t>
            </a:r>
          </a:p>
          <a:p>
            <a:pPr marL="971550" lvl="1" indent="-514350" algn="just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kk-KZ" altLang="en-US" sz="2000" dirty="0" smtClean="0">
              <a:latin typeface="Calibri" panose="020F0502020204030204" pitchFamily="34" charset="0"/>
            </a:endParaRPr>
          </a:p>
          <a:p>
            <a:pPr lvl="1" algn="just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AutoNum type="arabicPeriod"/>
              <a:defRPr/>
            </a:pPr>
            <a:r>
              <a:rPr lang="kk-KZ" altLang="en-US" sz="2000" dirty="0" smtClean="0">
                <a:latin typeface="Calibri" panose="020F0502020204030204" pitchFamily="34" charset="0"/>
              </a:rPr>
              <a:t>Праймерлердің байланысуы және негіздердің ұзаруы</a:t>
            </a:r>
          </a:p>
          <a:p>
            <a:pPr marL="971550" lvl="1" indent="-514350" algn="just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kk-KZ" altLang="en-US" sz="2000" dirty="0" smtClean="0">
              <a:latin typeface="Calibri" panose="020F0502020204030204" pitchFamily="34" charset="0"/>
            </a:endParaRPr>
          </a:p>
          <a:p>
            <a:pPr lvl="1" algn="just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AutoNum type="arabicPeriod"/>
              <a:defRPr/>
            </a:pPr>
            <a:r>
              <a:rPr lang="kk-KZ" altLang="en-US" sz="2000" dirty="0" smtClean="0">
                <a:latin typeface="Calibri" panose="020F0502020204030204" pitchFamily="34" charset="0"/>
              </a:rPr>
              <a:t>Терминация</a:t>
            </a:r>
          </a:p>
          <a:p>
            <a:pPr marL="971550" lvl="1" indent="-514350" algn="just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kk-KZ" altLang="en-US" sz="2000" dirty="0" smtClean="0">
              <a:latin typeface="Calibri" panose="020F0502020204030204" pitchFamily="34" charset="0"/>
            </a:endParaRPr>
          </a:p>
          <a:p>
            <a:pPr lvl="1" algn="just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AutoNum type="arabicPeriod"/>
              <a:defRPr/>
            </a:pPr>
            <a:r>
              <a:rPr lang="kk-KZ" altLang="en-US" sz="2000" dirty="0" smtClean="0">
                <a:latin typeface="Calibri" panose="020F0502020204030204" pitchFamily="34" charset="0"/>
              </a:rPr>
              <a:t>Гель электрофорез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686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3600" b="1" dirty="0">
                <a:solidFill>
                  <a:srgbClr val="C00000"/>
                </a:solidFill>
                <a:latin typeface="Calibri" pitchFamily="32" charset="0"/>
              </a:rPr>
              <a:t>Сэнгер әдісінің схематикалық көрсетілуі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 l="8504"/>
          <a:stretch>
            <a:fillRect/>
          </a:stretch>
        </p:blipFill>
        <p:spPr bwMode="auto">
          <a:xfrm>
            <a:off x="2057400" y="1371600"/>
            <a:ext cx="48006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876800"/>
            <a:ext cx="510540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191000" y="3352800"/>
            <a:ext cx="3048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934200" y="3733800"/>
            <a:ext cx="3048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953000" y="1676400"/>
            <a:ext cx="3048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352800" y="1371600"/>
            <a:ext cx="3048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849" name="AutoShape 8"/>
          <p:cNvSpPr>
            <a:spLocks noChangeArrowheads="1"/>
          </p:cNvSpPr>
          <p:nvPr/>
        </p:nvSpPr>
        <p:spPr bwMode="auto">
          <a:xfrm>
            <a:off x="6781800" y="52578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560" cap="sq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7391400" y="5029200"/>
            <a:ext cx="1752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>
                <a:solidFill>
                  <a:srgbClr val="000000"/>
                </a:solidFill>
              </a:rPr>
              <a:t>Gel electrophoresis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924800" y="5638800"/>
            <a:ext cx="3048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0" y="273050"/>
            <a:ext cx="382746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4000" dirty="0">
                <a:solidFill>
                  <a:srgbClr val="C00000"/>
                </a:solidFill>
                <a:latin typeface="Calibri" pitchFamily="32" charset="0"/>
              </a:rPr>
              <a:t>Сэнгер әдісі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73050"/>
            <a:ext cx="4724400" cy="334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584575"/>
            <a:ext cx="4086225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3992563" cy="378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kk-KZ" altLang="en-US" sz="2400" dirty="0">
                <a:solidFill>
                  <a:srgbClr val="000000"/>
                </a:solidFill>
              </a:rPr>
              <a:t>4 түрлі реакция әртүрлі </a:t>
            </a:r>
            <a:r>
              <a:rPr lang="en-US" altLang="en-US" sz="2400" dirty="0" err="1">
                <a:solidFill>
                  <a:srgbClr val="000000"/>
                </a:solidFill>
              </a:rPr>
              <a:t>ddNTPs</a:t>
            </a:r>
            <a:r>
              <a:rPr lang="kk-KZ" altLang="en-US" sz="2400" dirty="0">
                <a:solidFill>
                  <a:srgbClr val="000000"/>
                </a:solidFill>
              </a:rPr>
              <a:t> қоспасымен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kk-KZ" altLang="en-US" sz="2400" dirty="0">
                <a:solidFill>
                  <a:srgbClr val="000000"/>
                </a:solidFill>
              </a:rPr>
              <a:t>Осы 4 қоспа гельдің 4 түрлі коланкасында электрофорез жүргүзүледі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kk-KZ" altLang="en-US" sz="2400" dirty="0">
                <a:solidFill>
                  <a:srgbClr val="000000"/>
                </a:solidFill>
              </a:rPr>
              <a:t>Гельдің нәтижелері астынан үстіге қарай оқылады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4400" dirty="0">
                <a:solidFill>
                  <a:srgbClr val="C00000"/>
                </a:solidFill>
                <a:latin typeface="Calibri" pitchFamily="32" charset="0"/>
              </a:rPr>
              <a:t>ДНК секвенирлеу әдісі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1447800"/>
            <a:ext cx="8137525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39775" indent="-28257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algn="just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ru-RU" alt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kk-KZ" alt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ілі </a:t>
            </a:r>
            <a:r>
              <a:rPr lang="ru-RU" alt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ДНК </a:t>
            </a:r>
            <a:r>
              <a:rPr lang="ru-RU" alt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молекуласындағы</a:t>
            </a:r>
            <a:r>
              <a:rPr lang="ru-RU" alt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нуклеотидтерд</a:t>
            </a:r>
            <a:r>
              <a:rPr lang="kk-KZ" alt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ің санын мен ретін жалғыз-жалғыздан ретті түрде ыдырауы арқылы анықтауға болады. </a:t>
            </a:r>
            <a:endParaRPr lang="kk-KZ" altLang="en-US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1363" lvl="1" eaLnBrk="1" hangingPunct="1">
              <a:spcBef>
                <a:spcPts val="500"/>
              </a:spcBef>
              <a:buSzPct val="100000"/>
              <a:defRPr/>
            </a:pPr>
            <a:endParaRPr lang="en-US" altLang="en-US" sz="2000" b="1" dirty="0" smtClean="0">
              <a:latin typeface="+mj-lt"/>
            </a:endParaRPr>
          </a:p>
          <a:p>
            <a:pPr marL="341313" eaLnBrk="1" hangingPunct="1">
              <a:spcBef>
                <a:spcPts val="500"/>
              </a:spcBef>
              <a:buSzPct val="100000"/>
              <a:defRPr/>
            </a:pPr>
            <a:endParaRPr lang="en-US" altLang="en-US" sz="2000" b="1" dirty="0" smtClean="0">
              <a:latin typeface="+mj-lt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27038" y="3111500"/>
            <a:ext cx="8229600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ru-RU" altLang="en-US" sz="1600" b="1" dirty="0" err="1" smtClean="0">
                <a:solidFill>
                  <a:srgbClr val="FF0000"/>
                </a:solidFill>
                <a:latin typeface="+mj-lt"/>
              </a:rPr>
              <a:t>Қызықты</a:t>
            </a:r>
            <a:r>
              <a:rPr lang="ru-RU" altLang="en-US" sz="1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altLang="en-US" sz="1600" b="1" dirty="0" err="1" smtClean="0">
                <a:solidFill>
                  <a:srgbClr val="FF0000"/>
                </a:solidFill>
                <a:latin typeface="+mj-lt"/>
              </a:rPr>
              <a:t>сұрактар</a:t>
            </a:r>
            <a:r>
              <a:rPr lang="ru-RU" altLang="en-US" sz="1600" b="1" dirty="0" smtClean="0">
                <a:solidFill>
                  <a:srgbClr val="FF0000"/>
                </a:solidFill>
                <a:latin typeface="+mj-lt"/>
              </a:rPr>
              <a:t>: </a:t>
            </a:r>
          </a:p>
          <a:p>
            <a:pPr eaLnBrk="1" hangingPunct="1">
              <a:buSzPct val="100000"/>
              <a:defRPr/>
            </a:pPr>
            <a:endParaRPr lang="ru-RU" altLang="en-US" sz="1600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Адам </a:t>
            </a:r>
            <a:r>
              <a:rPr lang="ru-RU" alt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геномында</a:t>
            </a: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қанша</a:t>
            </a: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 нуклеотид </a:t>
            </a:r>
            <a:r>
              <a:rPr lang="ru-RU" alt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жұптары</a:t>
            </a: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(</a:t>
            </a:r>
            <a:r>
              <a:rPr lang="en-US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base pairs (</a:t>
            </a:r>
            <a:r>
              <a:rPr lang="en-US" alt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bp</a:t>
            </a:r>
            <a:r>
              <a:rPr lang="en-US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)</a:t>
            </a: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) бар? 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6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Адамны</a:t>
            </a:r>
            <a:r>
              <a:rPr lang="kk-KZ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ң геномын секвенирлеу қанша ақшаға түсті? </a:t>
            </a: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6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Неше</a:t>
            </a: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жылда</a:t>
            </a: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адамның</a:t>
            </a: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бірінші</a:t>
            </a: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геномы </a:t>
            </a:r>
            <a:r>
              <a:rPr lang="ru-RU" alt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секвенирленді</a:t>
            </a: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?  </a:t>
            </a: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6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Адамның</a:t>
            </a: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геномын</a:t>
            </a: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секвенирленуі</a:t>
            </a: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нешінші</a:t>
            </a: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жылдар</a:t>
            </a: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арасында</a:t>
            </a: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бітті</a:t>
            </a: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?  </a:t>
            </a: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6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kk-KZ" alt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Ол кімнің геномы болды? </a:t>
            </a:r>
            <a:endParaRPr lang="en-US" altLang="en-US" sz="16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533400" y="1828800"/>
            <a:ext cx="80772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 altLang="en-US" sz="3200">
                <a:solidFill>
                  <a:srgbClr val="000000"/>
                </a:solidFill>
                <a:latin typeface="Calibri" pitchFamily="32" charset="0"/>
              </a:rPr>
              <a:t>Мультициклдық молекулар, олар абсорцияланып және флуоресцент шамдарын ерекше сәулеұзындыктарында шығарады. </a:t>
            </a:r>
            <a:endParaRPr lang="en-US" altLang="en-US" sz="3200">
              <a:solidFill>
                <a:srgbClr val="000000"/>
              </a:solidFill>
              <a:latin typeface="Calibri" pitchFamily="32" charset="0"/>
            </a:endParaRPr>
          </a:p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 altLang="en-US" sz="3200">
                <a:solidFill>
                  <a:srgbClr val="000000"/>
                </a:solidFill>
                <a:latin typeface="Calibri" pitchFamily="32" charset="0"/>
              </a:rPr>
              <a:t>Секвенирдеу әдістерінде нуклеотидтермен ковалентті байланысады. </a:t>
            </a:r>
          </a:p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 altLang="en-US" sz="3200">
                <a:solidFill>
                  <a:srgbClr val="000000"/>
                </a:solidFill>
                <a:latin typeface="Calibri" pitchFamily="32" charset="0"/>
              </a:rPr>
              <a:t>Мысалы, флуоресцин мен родамин туындылары. </a:t>
            </a:r>
            <a:endParaRPr lang="en-US" altLang="en-US" sz="32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4000" dirty="0">
                <a:solidFill>
                  <a:srgbClr val="C00000"/>
                </a:solidFill>
                <a:latin typeface="Calibri" pitchFamily="32" charset="0"/>
              </a:rPr>
              <a:t>Флюресцентті бояғыш қоспасы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000" dirty="0">
                <a:solidFill>
                  <a:srgbClr val="C00000"/>
                </a:solidFill>
                <a:latin typeface="Calibri" pitchFamily="32" charset="0"/>
              </a:rPr>
              <a:t>Fluorescent Dyes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533400" y="1828800"/>
            <a:ext cx="8077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k-KZ" alt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Праймер бояғышы</a:t>
            </a:r>
            <a:r>
              <a:rPr lang="kk-KZ" altLang="en-US" sz="2800" dirty="0" smtClean="0">
                <a:latin typeface="Calibri" panose="020F0502020204030204" pitchFamily="34" charset="0"/>
              </a:rPr>
              <a:t>, флуоресцентті бояғыш коньюгантты нуклеотидттерден тұрады, секвенс тізбегінің</a:t>
            </a:r>
            <a:r>
              <a:rPr lang="en-US" altLang="en-US" sz="2800" dirty="0" smtClean="0">
                <a:latin typeface="Calibri" panose="020F0502020204030204" pitchFamily="34" charset="0"/>
              </a:rPr>
              <a:t> 5</a:t>
            </a:r>
            <a:r>
              <a:rPr lang="en-US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′</a:t>
            </a:r>
            <a:r>
              <a:rPr lang="kk-KZ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ұшын таңбалайды. </a:t>
            </a:r>
            <a:endParaRPr lang="kk-KZ" altLang="en-US" sz="2800" dirty="0" smtClean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8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k-KZ" altLang="en-US" sz="2800" dirty="0" smtClean="0">
                <a:solidFill>
                  <a:srgbClr val="FF3300"/>
                </a:solidFill>
                <a:latin typeface="Calibri" panose="020F0502020204030204" pitchFamily="34" charset="0"/>
              </a:rPr>
              <a:t>Секвенсттің терминатор бояғышы </a:t>
            </a:r>
            <a:r>
              <a:rPr lang="kk-KZ" alt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молекуласы  ковалентті  дидеоксинуклетидпен байланысады және тізбектің </a:t>
            </a:r>
            <a:r>
              <a:rPr lang="en-US" altLang="en-US" sz="2800" dirty="0" smtClean="0">
                <a:latin typeface="Calibri" panose="020F0502020204030204" pitchFamily="34" charset="0"/>
              </a:rPr>
              <a:t>3</a:t>
            </a:r>
            <a:r>
              <a:rPr lang="en-US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′ </a:t>
            </a:r>
            <a:r>
              <a:rPr lang="kk-KZ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ұшын таңбалайды. </a:t>
            </a:r>
            <a:endParaRPr lang="en-US" alt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4000" dirty="0">
                <a:solidFill>
                  <a:srgbClr val="C00000"/>
                </a:solidFill>
                <a:latin typeface="Calibri" pitchFamily="32" charset="0"/>
              </a:rPr>
              <a:t>Флюресценстті бояғыш қоспасы</a:t>
            </a:r>
            <a:endParaRPr lang="en-US" altLang="en-US" sz="4000" dirty="0">
              <a:solidFill>
                <a:srgbClr val="C00000"/>
              </a:solidFill>
              <a:latin typeface="Calibri" pitchFamily="32" charset="0"/>
            </a:endParaRPr>
          </a:p>
        </p:txBody>
      </p:sp>
      <p:grpSp>
        <p:nvGrpSpPr>
          <p:cNvPr id="41988" name="Group 3"/>
          <p:cNvGrpSpPr>
            <a:grpSpLocks/>
          </p:cNvGrpSpPr>
          <p:nvPr/>
        </p:nvGrpSpPr>
        <p:grpSpPr bwMode="auto">
          <a:xfrm>
            <a:off x="2816225" y="3124200"/>
            <a:ext cx="3344863" cy="417513"/>
            <a:chOff x="1774" y="1968"/>
            <a:chExt cx="2107" cy="263"/>
          </a:xfrm>
        </p:grpSpPr>
        <p:sp>
          <p:nvSpPr>
            <p:cNvPr id="41994" name="Line 4"/>
            <p:cNvSpPr>
              <a:spLocks noChangeShapeType="1"/>
            </p:cNvSpPr>
            <p:nvPr/>
          </p:nvSpPr>
          <p:spPr bwMode="auto">
            <a:xfrm>
              <a:off x="1918" y="2137"/>
              <a:ext cx="382" cy="0"/>
            </a:xfrm>
            <a:prstGeom prst="line">
              <a:avLst/>
            </a:prstGeom>
            <a:noFill/>
            <a:ln w="57240" cap="sq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5" name="Line 5"/>
            <p:cNvSpPr>
              <a:spLocks noChangeShapeType="1"/>
            </p:cNvSpPr>
            <p:nvPr/>
          </p:nvSpPr>
          <p:spPr bwMode="auto">
            <a:xfrm>
              <a:off x="2302" y="2137"/>
              <a:ext cx="1198" cy="0"/>
            </a:xfrm>
            <a:prstGeom prst="line">
              <a:avLst/>
            </a:prstGeom>
            <a:noFill/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6" name="Text Box 6"/>
            <p:cNvSpPr txBox="1">
              <a:spLocks noChangeArrowheads="1"/>
            </p:cNvSpPr>
            <p:nvPr/>
          </p:nvSpPr>
          <p:spPr bwMode="auto">
            <a:xfrm>
              <a:off x="3492" y="1968"/>
              <a:ext cx="38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b="1">
                  <a:solidFill>
                    <a:srgbClr val="000000"/>
                  </a:solidFill>
                </a:rPr>
                <a:t>ddA</a:t>
              </a:r>
            </a:p>
          </p:txBody>
        </p:sp>
        <p:sp>
          <p:nvSpPr>
            <p:cNvPr id="41997" name="AutoShape 7"/>
            <p:cNvSpPr>
              <a:spLocks noChangeArrowheads="1"/>
            </p:cNvSpPr>
            <p:nvPr/>
          </p:nvSpPr>
          <p:spPr bwMode="auto">
            <a:xfrm>
              <a:off x="1774" y="2041"/>
              <a:ext cx="190" cy="190"/>
            </a:xfrm>
            <a:prstGeom prst="irregularSeal1">
              <a:avLst/>
            </a:prstGeom>
            <a:solidFill>
              <a:srgbClr val="0000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 altLang="en-US"/>
            </a:p>
          </p:txBody>
        </p:sp>
      </p:grpSp>
      <p:grpSp>
        <p:nvGrpSpPr>
          <p:cNvPr id="41989" name="Group 8"/>
          <p:cNvGrpSpPr>
            <a:grpSpLocks/>
          </p:cNvGrpSpPr>
          <p:nvPr/>
        </p:nvGrpSpPr>
        <p:grpSpPr bwMode="auto">
          <a:xfrm>
            <a:off x="2930525" y="5300663"/>
            <a:ext cx="3349625" cy="366712"/>
            <a:chOff x="1872" y="3705"/>
            <a:chExt cx="2110" cy="231"/>
          </a:xfrm>
        </p:grpSpPr>
        <p:sp>
          <p:nvSpPr>
            <p:cNvPr id="41990" name="Line 9"/>
            <p:cNvSpPr>
              <a:spLocks noChangeShapeType="1"/>
            </p:cNvSpPr>
            <p:nvPr/>
          </p:nvSpPr>
          <p:spPr bwMode="auto">
            <a:xfrm>
              <a:off x="1872" y="3874"/>
              <a:ext cx="382" cy="0"/>
            </a:xfrm>
            <a:prstGeom prst="line">
              <a:avLst/>
            </a:prstGeom>
            <a:noFill/>
            <a:ln w="57240" cap="sq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1" name="Line 10"/>
            <p:cNvSpPr>
              <a:spLocks noChangeShapeType="1"/>
            </p:cNvSpPr>
            <p:nvPr/>
          </p:nvSpPr>
          <p:spPr bwMode="auto">
            <a:xfrm>
              <a:off x="2256" y="3874"/>
              <a:ext cx="1198" cy="0"/>
            </a:xfrm>
            <a:prstGeom prst="line">
              <a:avLst/>
            </a:prstGeom>
            <a:noFill/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2" name="Text Box 11"/>
            <p:cNvSpPr txBox="1">
              <a:spLocks noChangeArrowheads="1"/>
            </p:cNvSpPr>
            <p:nvPr/>
          </p:nvSpPr>
          <p:spPr bwMode="auto">
            <a:xfrm>
              <a:off x="3446" y="3705"/>
              <a:ext cx="38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en-US" b="1">
                  <a:solidFill>
                    <a:srgbClr val="000000"/>
                  </a:solidFill>
                </a:rPr>
                <a:t>ddA</a:t>
              </a:r>
            </a:p>
          </p:txBody>
        </p:sp>
        <p:sp>
          <p:nvSpPr>
            <p:cNvPr id="41993" name="AutoShape 12"/>
            <p:cNvSpPr>
              <a:spLocks noChangeArrowheads="1"/>
            </p:cNvSpPr>
            <p:nvPr/>
          </p:nvSpPr>
          <p:spPr bwMode="auto">
            <a:xfrm>
              <a:off x="3792" y="3730"/>
              <a:ext cx="190" cy="190"/>
            </a:xfrm>
            <a:prstGeom prst="irregularSeal1">
              <a:avLst/>
            </a:prstGeom>
            <a:solidFill>
              <a:srgbClr val="0000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400" dirty="0">
                <a:solidFill>
                  <a:srgbClr val="C00000"/>
                </a:solidFill>
                <a:latin typeface="Calibri" pitchFamily="32" charset="0"/>
              </a:rPr>
              <a:t>C</a:t>
            </a:r>
            <a:r>
              <a:rPr lang="kk-KZ" altLang="en-US" sz="4400" dirty="0">
                <a:solidFill>
                  <a:srgbClr val="C00000"/>
                </a:solidFill>
                <a:latin typeface="Calibri" pitchFamily="32" charset="0"/>
              </a:rPr>
              <a:t>энгер  әдісінің кемшіліктері</a:t>
            </a:r>
            <a:endParaRPr lang="en-US" altLang="en-US" sz="4400" dirty="0">
              <a:solidFill>
                <a:srgbClr val="C00000"/>
              </a:solidFill>
              <a:latin typeface="Calibri" pitchFamily="32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500-750bp</a:t>
            </a:r>
            <a:r>
              <a:rPr lang="kk-KZ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 altLang="en-US" sz="2800" dirty="0">
                <a:solidFill>
                  <a:srgbClr val="000000"/>
                </a:solidFill>
                <a:latin typeface="Calibri" pitchFamily="32" charset="0"/>
              </a:rPr>
              <a:t>Қымбат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 altLang="en-US" sz="2800" dirty="0">
                <a:solidFill>
                  <a:srgbClr val="000000"/>
                </a:solidFill>
                <a:latin typeface="Calibri" pitchFamily="32" charset="0"/>
              </a:rPr>
              <a:t>Көп уақыт жұмсалады 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 altLang="en-US" sz="2800" dirty="0">
                <a:solidFill>
                  <a:srgbClr val="000000"/>
                </a:solidFill>
                <a:latin typeface="Calibri" pitchFamily="32" charset="0"/>
              </a:rPr>
              <a:t>Адамның геномы 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3 </a:t>
            </a:r>
            <a:r>
              <a:rPr lang="kk-KZ" altLang="en-US" sz="2800" dirty="0">
                <a:solidFill>
                  <a:srgbClr val="000000"/>
                </a:solidFill>
                <a:latin typeface="Calibri" pitchFamily="32" charset="0"/>
              </a:rPr>
              <a:t>миллиард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bp</a:t>
            </a:r>
            <a:r>
              <a:rPr lang="kk-KZ" altLang="en-US" sz="2800" dirty="0">
                <a:solidFill>
                  <a:srgbClr val="000000"/>
                </a:solidFill>
                <a:latin typeface="Calibri" pitchFamily="32" charset="0"/>
              </a:rPr>
              <a:t> жуық 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-323850" y="1588"/>
            <a:ext cx="4343400" cy="985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4000" dirty="0">
                <a:solidFill>
                  <a:srgbClr val="C00000"/>
                </a:solidFill>
                <a:latin typeface="Calibri" pitchFamily="32" charset="0"/>
              </a:rPr>
              <a:t>Шотган әдісі </a:t>
            </a:r>
            <a:endParaRPr lang="en-US" altLang="en-US" sz="4000" dirty="0">
              <a:solidFill>
                <a:srgbClr val="C00000"/>
              </a:solidFill>
              <a:latin typeface="Calibri" pitchFamily="32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4138" y="1516063"/>
            <a:ext cx="3048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39775" indent="-28257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k-KZ" altLang="en-US" sz="2000" dirty="0" smtClean="0">
                <a:latin typeface="Calibri" panose="020F0502020204030204" pitchFamily="34" charset="0"/>
              </a:rPr>
              <a:t>Қадамдар: </a:t>
            </a:r>
          </a:p>
          <a:p>
            <a:pPr marL="0" indent="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000" dirty="0" smtClean="0">
              <a:latin typeface="Calibri" panose="020F0502020204030204" pitchFamily="34" charset="0"/>
            </a:endParaRPr>
          </a:p>
          <a:p>
            <a:pPr marL="358775" lvl="1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kk-KZ" altLang="en-US" sz="2000" dirty="0" smtClean="0">
                <a:latin typeface="Calibri" panose="020F0502020204030204" pitchFamily="34" charset="0"/>
              </a:rPr>
              <a:t>ДНК-ны кездейсоқ кішкентай фрагменттерге бөлінеді </a:t>
            </a:r>
          </a:p>
          <a:p>
            <a:pPr marL="358775" lvl="1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endParaRPr lang="en-US" altLang="en-US" sz="2000" dirty="0" smtClean="0">
              <a:latin typeface="Calibri" panose="020F0502020204030204" pitchFamily="34" charset="0"/>
            </a:endParaRPr>
          </a:p>
          <a:p>
            <a:pPr marL="358775" lvl="1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kk-KZ" altLang="en-US" sz="2000" dirty="0" smtClean="0">
                <a:latin typeface="Calibri" panose="020F0502020204030204" pitchFamily="34" charset="0"/>
              </a:rPr>
              <a:t>Дидеокси әдісімен фрагметтер оқылады </a:t>
            </a:r>
          </a:p>
          <a:p>
            <a:pPr marL="76200" lvl="1" indent="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000" dirty="0" smtClean="0">
              <a:latin typeface="Calibri" panose="020F0502020204030204" pitchFamily="34" charset="0"/>
            </a:endParaRPr>
          </a:p>
          <a:p>
            <a:pPr marL="358775" lvl="1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kk-KZ" altLang="en-US" sz="2000" dirty="0" smtClean="0">
                <a:latin typeface="Calibri" panose="020F0502020204030204" pitchFamily="34" charset="0"/>
              </a:rPr>
              <a:t>Бір-бірімен жабылатын фрагменттер оқылып қайта біріңғай ұзын тізбекке жиналады </a:t>
            </a:r>
            <a:r>
              <a:rPr lang="en-US" altLang="en-US" sz="2000" dirty="0" smtClean="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/>
        </p:nvGraphicFramePr>
        <p:xfrm>
          <a:off x="3132138" y="5019675"/>
          <a:ext cx="5792787" cy="1685926"/>
        </p:xfrm>
        <a:graphic>
          <a:graphicData uri="http://schemas.openxmlformats.org/drawingml/2006/table">
            <a:tbl>
              <a:tblPr/>
              <a:tblGrid>
                <a:gridCol w="2362200"/>
                <a:gridCol w="3430587"/>
              </a:tblGrid>
              <a:tr h="28125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Strand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Sequence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60916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kk-KZ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Бірінші шотган секвенсі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AGCATGCTGCAGTCATGCT-------</a:t>
                      </a:r>
                      <a:b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-------------------TAGGCTA</a:t>
                      </a:r>
                    </a:p>
                  </a:txBody>
                  <a:tcPr marL="68760" marR="68760" marT="42376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50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kk-KZ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Екінші шотган секвенсі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AGCATG--------------------</a:t>
                      </a:r>
                      <a:b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------CTGCAGTCATGCTTAGGCTA</a:t>
                      </a:r>
                    </a:p>
                  </a:txBody>
                  <a:tcPr marL="68760" marR="68760" marT="42376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25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kk-KZ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Біріңғай ұзын тізбек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AGCATGCTGCAGTCATGCTTAGGCTA</a:t>
                      </a:r>
                    </a:p>
                  </a:txBody>
                  <a:tcPr marL="68760" marR="68760" marT="42376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101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"/>
            <a:ext cx="348615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6102" name="TextBox 2"/>
          <p:cNvSpPr txBox="1">
            <a:spLocks noChangeArrowheads="1"/>
          </p:cNvSpPr>
          <p:nvPr/>
        </p:nvSpPr>
        <p:spPr bwMode="auto">
          <a:xfrm>
            <a:off x="203200" y="942975"/>
            <a:ext cx="4440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kk-KZ" altLang="en-US">
                <a:solidFill>
                  <a:schemeClr val="tx1"/>
                </a:solidFill>
                <a:latin typeface="Calibri" pitchFamily="32" charset="0"/>
              </a:rPr>
              <a:t>Толық геномды секвенирлеуге арналған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457200" lvl="1" indent="0" algn="ctr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600" dirty="0">
                <a:solidFill>
                  <a:srgbClr val="C00000"/>
                </a:solidFill>
                <a:latin typeface="Calibri" pitchFamily="32" charset="0"/>
              </a:rPr>
              <a:t>2</a:t>
            </a:r>
            <a:r>
              <a:rPr lang="kk-KZ" altLang="en-US" sz="3600" baseline="30000" dirty="0">
                <a:solidFill>
                  <a:srgbClr val="C00000"/>
                </a:solidFill>
                <a:latin typeface="Calibri" pitchFamily="32" charset="0"/>
              </a:rPr>
              <a:t>ші</a:t>
            </a:r>
            <a:r>
              <a:rPr lang="kk-KZ" altLang="en-US" sz="3600" dirty="0">
                <a:solidFill>
                  <a:srgbClr val="C00000"/>
                </a:solidFill>
                <a:latin typeface="Calibri" pitchFamily="32" charset="0"/>
              </a:rPr>
              <a:t> ұрпақты секвенирлеу әдісі: </a:t>
            </a:r>
            <a:r>
              <a:rPr lang="kk-KZ" altLang="en-US" sz="2800" dirty="0">
                <a:solidFill>
                  <a:srgbClr val="C00000"/>
                </a:solidFill>
                <a:latin typeface="Calibri" pitchFamily="32" charset="0"/>
              </a:rPr>
              <a:t>Пиросиквенирлеу әдісі 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en-US" sz="3200" dirty="0" err="1">
                <a:solidFill>
                  <a:srgbClr val="000000"/>
                </a:solidFill>
                <a:latin typeface="Calibri" pitchFamily="32" charset="0"/>
              </a:rPr>
              <a:t>Синтезд</a:t>
            </a:r>
            <a:r>
              <a:rPr lang="kk-KZ" altLang="en-US" sz="3200" dirty="0">
                <a:solidFill>
                  <a:srgbClr val="000000"/>
                </a:solidFill>
                <a:latin typeface="Calibri" pitchFamily="32" charset="0"/>
              </a:rPr>
              <a:t>ік секвенирлеу</a:t>
            </a:r>
          </a:p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US" altLang="en-US" sz="3200" dirty="0">
              <a:solidFill>
                <a:srgbClr val="000000"/>
              </a:solidFill>
              <a:latin typeface="Calibri" pitchFamily="32" charset="0"/>
            </a:endParaRPr>
          </a:p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 altLang="en-US" sz="3200" dirty="0">
                <a:solidFill>
                  <a:srgbClr val="000000"/>
                </a:solidFill>
                <a:latin typeface="Calibri" pitchFamily="32" charset="0"/>
              </a:rPr>
              <a:t>Пайдалығы: </a:t>
            </a:r>
            <a:endParaRPr lang="en-US" altLang="en-US" sz="3200" dirty="0">
              <a:solidFill>
                <a:srgbClr val="000000"/>
              </a:solidFill>
              <a:latin typeface="Calibri" pitchFamily="32" charset="0"/>
            </a:endParaRPr>
          </a:p>
          <a:p>
            <a:pPr marL="739775" lvl="1" indent="-282575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 altLang="en-US" sz="2800" dirty="0">
                <a:solidFill>
                  <a:srgbClr val="000000"/>
                </a:solidFill>
                <a:latin typeface="Calibri" pitchFamily="32" charset="0"/>
              </a:rPr>
              <a:t>Дәл нәтижелі әдіс 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739775" lvl="1" indent="-282575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 altLang="en-US" sz="2800" dirty="0">
                <a:solidFill>
                  <a:srgbClr val="000000"/>
                </a:solidFill>
                <a:latin typeface="Calibri" pitchFamily="32" charset="0"/>
              </a:rPr>
              <a:t>Автаматандырылған 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739775" lvl="1" indent="-282575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 altLang="en-US" sz="2800" dirty="0">
                <a:solidFill>
                  <a:srgbClr val="000000"/>
                </a:solidFill>
                <a:latin typeface="Calibri" pitchFamily="32" charset="0"/>
              </a:rPr>
              <a:t>Танбаланған праймер мен нуклеотидттердің қажжетілігін жояды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739775" lvl="1" indent="-282575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 altLang="en-US" sz="2800" dirty="0">
                <a:solidFill>
                  <a:srgbClr val="000000"/>
                </a:solidFill>
                <a:latin typeface="Calibri" pitchFamily="32" charset="0"/>
              </a:rPr>
              <a:t>Гель электрофорез қадамы керегі жоқ 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0" lvl="1" indent="0" algn="ctr" eaLnBrk="1" hangingPunct="1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4000" dirty="0">
                <a:solidFill>
                  <a:srgbClr val="C00000"/>
                </a:solidFill>
                <a:latin typeface="Calibri" pitchFamily="32" charset="0"/>
              </a:rPr>
              <a:t>Пиросиквенирлеу әдісі 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83820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15925" indent="-38100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 2" pitchFamily="16" charset="2"/>
              <a:buChar char="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1</a:t>
            </a:r>
            <a:r>
              <a:rPr lang="kk-KZ" altLang="en-US" sz="2800" dirty="0">
                <a:solidFill>
                  <a:srgbClr val="000000"/>
                </a:solidFill>
                <a:latin typeface="Calibri" pitchFamily="32" charset="0"/>
              </a:rPr>
              <a:t>ші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kk-KZ" altLang="en-US" sz="2800" dirty="0">
                <a:solidFill>
                  <a:srgbClr val="000000"/>
                </a:solidFill>
                <a:latin typeface="Calibri" pitchFamily="32" charset="0"/>
              </a:rPr>
              <a:t>әдісі 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719138" lvl="1" indent="-273050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 2" pitchFamily="16" charset="2"/>
              <a:buChar char="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</a:pPr>
            <a:r>
              <a:rPr lang="kk-KZ" altLang="en-US" sz="2400" dirty="0">
                <a:solidFill>
                  <a:srgbClr val="000000"/>
                </a:solidFill>
                <a:latin typeface="Calibri" pitchFamily="32" charset="0"/>
              </a:rPr>
              <a:t>Қатты фазасы </a:t>
            </a:r>
            <a:endParaRPr lang="en-US" altLang="en-US" sz="2400" dirty="0">
              <a:solidFill>
                <a:srgbClr val="000000"/>
              </a:solidFill>
              <a:latin typeface="Calibri" pitchFamily="32" charset="0"/>
            </a:endParaRPr>
          </a:p>
          <a:p>
            <a:pPr marL="1001713" lvl="2" indent="-255588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○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</a:pPr>
            <a:r>
              <a:rPr lang="kk-KZ" altLang="en-US" sz="2000" dirty="0">
                <a:solidFill>
                  <a:srgbClr val="000000"/>
                </a:solidFill>
                <a:latin typeface="Calibri" pitchFamily="32" charset="0"/>
              </a:rPr>
              <a:t>Иммобилизацияланған ДНК</a:t>
            </a:r>
            <a:endParaRPr lang="en-US" altLang="en-US" sz="2000" dirty="0">
              <a:solidFill>
                <a:srgbClr val="000000"/>
              </a:solidFill>
              <a:latin typeface="Calibri" pitchFamily="32" charset="0"/>
            </a:endParaRPr>
          </a:p>
          <a:p>
            <a:pPr marL="1001713" lvl="2" indent="-255588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○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alibri" pitchFamily="32" charset="0"/>
              </a:rPr>
              <a:t>3 </a:t>
            </a:r>
            <a:r>
              <a:rPr lang="kk-KZ" altLang="en-US" sz="2000" dirty="0">
                <a:solidFill>
                  <a:srgbClr val="000000"/>
                </a:solidFill>
                <a:latin typeface="Calibri" pitchFamily="32" charset="0"/>
              </a:rPr>
              <a:t>энзим</a:t>
            </a:r>
            <a:endParaRPr lang="en-US" altLang="en-US" sz="2000" dirty="0">
              <a:solidFill>
                <a:srgbClr val="000000"/>
              </a:solidFill>
              <a:latin typeface="Calibri" pitchFamily="32" charset="0"/>
            </a:endParaRPr>
          </a:p>
          <a:p>
            <a:pPr marL="1001713" lvl="2" indent="-255588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○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</a:pPr>
            <a:r>
              <a:rPr lang="kk-KZ" altLang="en-US" sz="2000" dirty="0">
                <a:solidFill>
                  <a:srgbClr val="000000"/>
                </a:solidFill>
                <a:latin typeface="Calibri" pitchFamily="32" charset="0"/>
              </a:rPr>
              <a:t>Жуып шығу қадамы, нуклеотид фрагменттерін бөліп шығару үшін </a:t>
            </a:r>
            <a:endParaRPr lang="en-US" altLang="en-US" sz="20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352800"/>
            <a:ext cx="5048250" cy="322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0" lvl="1" indent="0" algn="ctr" eaLnBrk="1" hangingPunct="1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4000" dirty="0">
                <a:solidFill>
                  <a:srgbClr val="C00000"/>
                </a:solidFill>
                <a:latin typeface="Calibri" pitchFamily="32" charset="0"/>
              </a:rPr>
              <a:t>Пиросиквенирлеу әдісі 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381000" y="1268413"/>
            <a:ext cx="830580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15925" indent="-3810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Wingdings 2" pitchFamily="16" charset="2"/>
              <a:buChar char="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</a:pPr>
            <a:r>
              <a:rPr lang="en-US" altLang="en-US" sz="2800">
                <a:solidFill>
                  <a:srgbClr val="000000"/>
                </a:solidFill>
                <a:latin typeface="Calibri" pitchFamily="32" charset="0"/>
              </a:rPr>
              <a:t>2</a:t>
            </a:r>
            <a:r>
              <a:rPr lang="en-US" altLang="en-US" sz="2800" baseline="30000">
                <a:solidFill>
                  <a:srgbClr val="000000"/>
                </a:solidFill>
                <a:latin typeface="Calibri" pitchFamily="32" charset="0"/>
              </a:rPr>
              <a:t>nd</a:t>
            </a:r>
            <a:r>
              <a:rPr lang="en-US" altLang="en-US" sz="2800">
                <a:solidFill>
                  <a:srgbClr val="000000"/>
                </a:solidFill>
                <a:latin typeface="Calibri" pitchFamily="32" charset="0"/>
              </a:rPr>
              <a:t> Method</a:t>
            </a:r>
          </a:p>
          <a:p>
            <a:pPr marL="719138" lvl="1" indent="-27305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Wingdings 2" pitchFamily="16" charset="2"/>
              <a:buChar char="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</a:pPr>
            <a:r>
              <a:rPr lang="kk-KZ" altLang="en-US" sz="2400">
                <a:solidFill>
                  <a:srgbClr val="000000"/>
                </a:solidFill>
                <a:latin typeface="Calibri" pitchFamily="32" charset="0"/>
              </a:rPr>
              <a:t>Сұйық фазасы</a:t>
            </a:r>
            <a:endParaRPr lang="en-US" altLang="en-US" sz="2400">
              <a:solidFill>
                <a:srgbClr val="000000"/>
              </a:solidFill>
              <a:latin typeface="Calibri" pitchFamily="32" charset="0"/>
            </a:endParaRPr>
          </a:p>
          <a:p>
            <a:pPr marL="1001713" lvl="2" indent="-255588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○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</a:pPr>
            <a:r>
              <a:rPr lang="en-US" altLang="en-US" sz="2000">
                <a:solidFill>
                  <a:srgbClr val="000000"/>
                </a:solidFill>
                <a:latin typeface="Calibri" pitchFamily="32" charset="0"/>
              </a:rPr>
              <a:t>3 </a:t>
            </a:r>
            <a:r>
              <a:rPr lang="kk-KZ" altLang="en-US" sz="2000">
                <a:solidFill>
                  <a:srgbClr val="000000"/>
                </a:solidFill>
                <a:latin typeface="Calibri" pitchFamily="32" charset="0"/>
              </a:rPr>
              <a:t>энзим</a:t>
            </a:r>
            <a:r>
              <a:rPr lang="en-US" altLang="en-US" sz="2000">
                <a:solidFill>
                  <a:srgbClr val="000000"/>
                </a:solidFill>
                <a:latin typeface="Calibri" pitchFamily="32" charset="0"/>
              </a:rPr>
              <a:t> + </a:t>
            </a:r>
            <a:r>
              <a:rPr lang="kk-KZ" altLang="en-US" sz="2000">
                <a:solidFill>
                  <a:srgbClr val="000000"/>
                </a:solidFill>
                <a:latin typeface="Calibri" pitchFamily="32" charset="0"/>
              </a:rPr>
              <a:t>апираза </a:t>
            </a:r>
            <a:r>
              <a:rPr lang="en-US" altLang="en-US" sz="2000">
                <a:solidFill>
                  <a:srgbClr val="000000"/>
                </a:solidFill>
                <a:latin typeface="Calibri" pitchFamily="32" charset="0"/>
              </a:rPr>
              <a:t>(</a:t>
            </a:r>
            <a:r>
              <a:rPr lang="kk-KZ" altLang="en-US" sz="2000">
                <a:solidFill>
                  <a:srgbClr val="000000"/>
                </a:solidFill>
                <a:latin typeface="Calibri" pitchFamily="32" charset="0"/>
              </a:rPr>
              <a:t>нуклеотидтерді дегдарадияға ұшыратын энзим</a:t>
            </a:r>
            <a:r>
              <a:rPr lang="en-US" altLang="en-US" sz="2000">
                <a:solidFill>
                  <a:srgbClr val="000000"/>
                </a:solidFill>
                <a:latin typeface="Calibri" pitchFamily="32" charset="0"/>
              </a:rPr>
              <a:t>)</a:t>
            </a:r>
          </a:p>
          <a:p>
            <a:pPr marL="1276350" lvl="3" indent="-233363" eaLnBrk="1" hangingPunct="1">
              <a:spcBef>
                <a:spcPts val="500"/>
              </a:spcBef>
              <a:buClr>
                <a:srgbClr val="9BBB59"/>
              </a:buClr>
              <a:buSzPct val="100000"/>
              <a:buFont typeface="Wingdings 2" pitchFamily="16" charset="2"/>
              <a:buChar char="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</a:pPr>
            <a:r>
              <a:rPr lang="kk-KZ" altLang="en-US">
                <a:solidFill>
                  <a:srgbClr val="000000"/>
                </a:solidFill>
                <a:latin typeface="Calibri" pitchFamily="32" charset="0"/>
              </a:rPr>
              <a:t>Жуып шығу қадамы жоқ </a:t>
            </a:r>
            <a:endParaRPr lang="en-US" altLang="en-US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3265488"/>
            <a:ext cx="5095875" cy="303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0" lvl="1" indent="0" algn="ctr" eaLnBrk="1" hangingPunct="1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4000" dirty="0">
                <a:solidFill>
                  <a:srgbClr val="C00000"/>
                </a:solidFill>
                <a:latin typeface="Calibri" pitchFamily="32" charset="0"/>
              </a:rPr>
              <a:t>Пиросиквенирлеу әдісі 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7170738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0" lvl="1" indent="0" algn="ctr" eaLnBrk="1" hangingPunct="1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3600" dirty="0">
                <a:solidFill>
                  <a:srgbClr val="C00000"/>
                </a:solidFill>
                <a:latin typeface="Calibri" pitchFamily="32" charset="0"/>
              </a:rPr>
              <a:t>Пиросиквенирлеу әдісінің нәтижесінің мысалы:  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916113"/>
            <a:ext cx="7019925" cy="343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0" lvl="1" indent="0" algn="just" eaLnBrk="1" hangingPunct="1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3600" dirty="0">
                <a:solidFill>
                  <a:srgbClr val="C00000"/>
                </a:solidFill>
                <a:latin typeface="Calibri" pitchFamily="32" charset="0"/>
              </a:rPr>
              <a:t>Пиросиквенирлеу әдісінің </a:t>
            </a:r>
            <a:r>
              <a:rPr lang="kk-KZ" altLang="en-US" sz="3600" dirty="0" smtClean="0">
                <a:solidFill>
                  <a:srgbClr val="C00000"/>
                </a:solidFill>
                <a:latin typeface="Calibri" pitchFamily="32" charset="0"/>
              </a:rPr>
              <a:t>кемшілі</a:t>
            </a:r>
            <a:r>
              <a:rPr lang="kk-KZ" altLang="en-US" sz="3600" dirty="0">
                <a:solidFill>
                  <a:srgbClr val="C00000"/>
                </a:solidFill>
                <a:latin typeface="Calibri" pitchFamily="32" charset="0"/>
              </a:rPr>
              <a:t>к</a:t>
            </a:r>
            <a:r>
              <a:rPr lang="kk-KZ" altLang="en-US" sz="3600" dirty="0" smtClean="0">
                <a:solidFill>
                  <a:srgbClr val="C00000"/>
                </a:solidFill>
                <a:latin typeface="Calibri" pitchFamily="32" charset="0"/>
              </a:rPr>
              <a:t>тері</a:t>
            </a:r>
            <a:r>
              <a:rPr lang="kk-KZ" altLang="en-US" sz="3600" dirty="0">
                <a:solidFill>
                  <a:srgbClr val="C00000"/>
                </a:solidFill>
                <a:latin typeface="Calibri" pitchFamily="32" charset="0"/>
              </a:rPr>
              <a:t>: 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 altLang="en-US" sz="3200">
                <a:solidFill>
                  <a:srgbClr val="000000"/>
                </a:solidFill>
                <a:latin typeface="Calibri" pitchFamily="32" charset="0"/>
              </a:rPr>
              <a:t>Кішкентай секвенс тізбектері </a:t>
            </a:r>
            <a:endParaRPr lang="en-US" altLang="en-US" sz="3200">
              <a:solidFill>
                <a:srgbClr val="000000"/>
              </a:solidFill>
              <a:latin typeface="Calibri" pitchFamily="32" charset="0"/>
            </a:endParaRPr>
          </a:p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 altLang="en-US" sz="3200">
                <a:solidFill>
                  <a:srgbClr val="000000"/>
                </a:solidFill>
                <a:latin typeface="Calibri" pitchFamily="32" charset="0"/>
              </a:rPr>
              <a:t>Біртізбекті сәуле жауабы 5-6 көп біртекті нуклеотидтерден болмайды </a:t>
            </a:r>
            <a:endParaRPr lang="en-US" altLang="en-US" sz="3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900113" y="1628775"/>
            <a:ext cx="7775575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k-KZ" alt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3 миллиард гаплоидты ген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k-KZ" alt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$2.7 </a:t>
            </a:r>
            <a:r>
              <a:rPr lang="kk-KZ" alt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миллиард жуық </a:t>
            </a:r>
            <a:endParaRPr lang="en-US" altLang="en-US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13 </a:t>
            </a:r>
            <a:r>
              <a:rPr lang="kk-KZ" alt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жылда</a:t>
            </a:r>
            <a:endParaRPr lang="en-US" altLang="en-US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2000-2003</a:t>
            </a:r>
            <a:r>
              <a:rPr lang="kk-KZ" alt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жылдар арасында </a:t>
            </a:r>
            <a:endParaRPr lang="en-US" altLang="en-US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k-KZ" alt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Бірнеше адамның геномы секвенерленді, бірақ көбінесе Буффала қаласында тұратын бір ер адамның геномы боп шыкты </a:t>
            </a: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4400" dirty="0">
                <a:solidFill>
                  <a:srgbClr val="C00000"/>
                </a:solidFill>
                <a:latin typeface="Calibri" pitchFamily="32" charset="0"/>
              </a:rPr>
              <a:t>Қорытынды </a:t>
            </a:r>
            <a:endParaRPr lang="en-US" altLang="en-US" sz="4400" dirty="0">
              <a:solidFill>
                <a:srgbClr val="C00000"/>
              </a:solidFill>
              <a:latin typeface="Calibri" pitchFamily="32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12954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15925" indent="-381000"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19138" indent="-273050"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000000"/>
              </a:buClr>
              <a:buSzPct val="100000"/>
              <a:buFont typeface="Wingdings 2" panose="05020102010507070707" pitchFamily="18" charset="2"/>
              <a:buChar char=""/>
              <a:defRPr/>
            </a:pPr>
            <a:r>
              <a:rPr lang="kk-KZ" altLang="en-US" sz="3000" dirty="0" smtClean="0">
                <a:latin typeface="Calibri" panose="020F0502020204030204" pitchFamily="34" charset="0"/>
              </a:rPr>
              <a:t>ДНК секвенерлеу барлы</a:t>
            </a:r>
            <a:r>
              <a:rPr lang="kk-KZ" altLang="en-US" sz="3000" dirty="0">
                <a:latin typeface="Calibri" panose="020F0502020204030204" pitchFamily="34" charset="0"/>
              </a:rPr>
              <a:t>қ</a:t>
            </a:r>
            <a:r>
              <a:rPr lang="kk-KZ" altLang="en-US" sz="3000" dirty="0" smtClean="0">
                <a:latin typeface="Calibri" panose="020F0502020204030204" pitchFamily="34" charset="0"/>
              </a:rPr>
              <a:t> жерде қолданылады </a:t>
            </a:r>
            <a:endParaRPr lang="en-US" altLang="en-US" sz="3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000000"/>
              </a:buClr>
              <a:buSzPct val="100000"/>
              <a:buFont typeface="Wingdings 2" panose="05020102010507070707" pitchFamily="18" charset="2"/>
              <a:buChar char=""/>
              <a:defRPr/>
            </a:pPr>
            <a:r>
              <a:rPr lang="kk-KZ" altLang="en-US" sz="3000" dirty="0" smtClean="0">
                <a:latin typeface="Calibri" panose="020F0502020204030204" pitchFamily="34" charset="0"/>
              </a:rPr>
              <a:t>Дидеокси әдісі (Сэнгер әдісі)</a:t>
            </a:r>
            <a:endParaRPr lang="en-US" altLang="en-US" sz="30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50"/>
              </a:spcBef>
              <a:buClr>
                <a:srgbClr val="000000"/>
              </a:buClr>
              <a:buSzPct val="100000"/>
              <a:buFont typeface="Wingdings 2" panose="05020102010507070707" pitchFamily="18" charset="2"/>
              <a:buChar char=""/>
              <a:defRPr/>
            </a:pPr>
            <a:r>
              <a:rPr lang="kk-KZ" altLang="en-US" sz="2600" dirty="0" smtClean="0">
                <a:latin typeface="Calibri" panose="020F0502020204030204" pitchFamily="34" charset="0"/>
              </a:rPr>
              <a:t>Дәл нәтижелер </a:t>
            </a:r>
            <a:endParaRPr lang="en-US" altLang="en-US" sz="26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50"/>
              </a:spcBef>
              <a:buClr>
                <a:srgbClr val="000000"/>
              </a:buClr>
              <a:buSzPct val="100000"/>
              <a:buFont typeface="Wingdings 2" panose="05020102010507070707" pitchFamily="18" charset="2"/>
              <a:buChar char=""/>
              <a:defRPr/>
            </a:pPr>
            <a:r>
              <a:rPr lang="kk-KZ" altLang="en-US" sz="2600" dirty="0" smtClean="0">
                <a:latin typeface="Calibri" panose="020F0502020204030204" pitchFamily="34" charset="0"/>
              </a:rPr>
              <a:t>ДНК-нің кішкентай фрагменттеріне қолданылады </a:t>
            </a:r>
            <a:endParaRPr lang="en-US" altLang="en-US" sz="26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000000"/>
              </a:buClr>
              <a:buSzPct val="100000"/>
              <a:buFont typeface="Wingdings 2" panose="05020102010507070707" pitchFamily="18" charset="2"/>
              <a:buChar char=""/>
              <a:defRPr/>
            </a:pPr>
            <a:r>
              <a:rPr lang="kk-KZ" altLang="en-US" sz="3000" dirty="0" smtClean="0">
                <a:latin typeface="Calibri" panose="020F0502020204030204" pitchFamily="34" charset="0"/>
              </a:rPr>
              <a:t>Геномның толық секвенерлеу </a:t>
            </a:r>
            <a:endParaRPr lang="en-US" altLang="en-US" sz="30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50"/>
              </a:spcBef>
              <a:buClr>
                <a:srgbClr val="000000"/>
              </a:buClr>
              <a:buSzPct val="100000"/>
              <a:buFont typeface="Wingdings 2" panose="05020102010507070707" pitchFamily="18" charset="2"/>
              <a:buChar char=""/>
              <a:defRPr/>
            </a:pPr>
            <a:r>
              <a:rPr lang="kk-KZ" altLang="en-US" sz="2600" dirty="0" smtClean="0">
                <a:latin typeface="Calibri" panose="020F0502020204030204" pitchFamily="34" charset="0"/>
              </a:rPr>
              <a:t>Адамның геномын секвенерлеуге қолдануға болады </a:t>
            </a:r>
            <a:endParaRPr lang="en-US" altLang="en-US" sz="26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000000"/>
              </a:buClr>
              <a:buSzPct val="100000"/>
              <a:buFont typeface="Wingdings 2" panose="05020102010507070707" pitchFamily="18" charset="2"/>
              <a:buChar char=""/>
              <a:defRPr/>
            </a:pPr>
            <a:r>
              <a:rPr lang="kk-KZ" altLang="en-US" sz="3000" dirty="0" smtClean="0">
                <a:latin typeface="Calibri" panose="020F0502020204030204" pitchFamily="34" charset="0"/>
              </a:rPr>
              <a:t>Пиросеквенерлеу </a:t>
            </a:r>
            <a:endParaRPr lang="en-US" altLang="en-US" sz="30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50"/>
              </a:spcBef>
              <a:buClr>
                <a:srgbClr val="000000"/>
              </a:buClr>
              <a:buSzPct val="100000"/>
              <a:buFont typeface="Wingdings 2" panose="05020102010507070707" pitchFamily="18" charset="2"/>
              <a:buChar char=""/>
              <a:defRPr/>
            </a:pPr>
            <a:r>
              <a:rPr lang="kk-KZ" altLang="en-US" sz="2600" dirty="0" smtClean="0">
                <a:latin typeface="Calibri" panose="020F0502020204030204" pitchFamily="34" charset="0"/>
              </a:rPr>
              <a:t>Синтездік секвенерлеу </a:t>
            </a:r>
            <a:endParaRPr lang="en-US" altLang="en-US" sz="26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50"/>
              </a:spcBef>
              <a:buClr>
                <a:srgbClr val="000000"/>
              </a:buClr>
              <a:buSzPct val="100000"/>
              <a:buFont typeface="Wingdings 2" panose="05020102010507070707" pitchFamily="18" charset="2"/>
              <a:buChar char=""/>
              <a:defRPr/>
            </a:pPr>
            <a:r>
              <a:rPr lang="kk-KZ" altLang="en-US" sz="2600" dirty="0" smtClean="0">
                <a:latin typeface="Calibri" panose="020F0502020204030204" pitchFamily="34" charset="0"/>
              </a:rPr>
              <a:t>Дәл және тәз нәтижелерін береді </a:t>
            </a:r>
            <a:endParaRPr lang="en-US" altLang="en-US" sz="2600" dirty="0" smtClean="0">
              <a:latin typeface="Calibri" panose="020F0502020204030204" pitchFamily="34" charset="0"/>
            </a:endParaRPr>
          </a:p>
          <a:p>
            <a:pPr marL="720725" lvl="1" indent="-271463" eaLnBrk="1" hangingPunct="1">
              <a:spcBef>
                <a:spcPts val="650"/>
              </a:spcBef>
              <a:buSzPct val="100000"/>
              <a:defRPr/>
            </a:pPr>
            <a:endParaRPr lang="en-US" altLang="en-US" sz="2600" dirty="0" smtClean="0">
              <a:latin typeface="Calibri" panose="020F0502020204030204" pitchFamily="34" charset="0"/>
            </a:endParaRPr>
          </a:p>
          <a:p>
            <a:pPr marL="720725" lvl="1" indent="-271463" eaLnBrk="1" hangingPunct="1">
              <a:spcBef>
                <a:spcPts val="650"/>
              </a:spcBef>
              <a:buSzPct val="100000"/>
              <a:defRPr/>
            </a:pPr>
            <a:endParaRPr lang="en-US" altLang="en-US" sz="26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26425" cy="1139825"/>
          </a:xfrm>
        </p:spPr>
        <p:txBody>
          <a:bodyPr>
            <a:normAutofit/>
          </a:bodyPr>
          <a:lstStyle/>
          <a:p>
            <a:pPr algn="just"/>
            <a:r>
              <a:rPr lang="kk-KZ" altLang="en-US" sz="3600" smtClean="0"/>
              <a:t>ДНК секвенерлеу әдісінің қолдануы: </a:t>
            </a:r>
            <a:endParaRPr lang="en-GB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kk-KZ" dirty="0" smtClean="0">
                <a:solidFill>
                  <a:srgbClr val="C00000"/>
                </a:solidFill>
              </a:rPr>
              <a:t>Геномдық анализ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kk-KZ" dirty="0" smtClean="0">
                <a:solidFill>
                  <a:srgbClr val="C00000"/>
                </a:solidFill>
              </a:rPr>
              <a:t>Медицина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kk-KZ" dirty="0" smtClean="0">
                <a:solidFill>
                  <a:srgbClr val="C00000"/>
                </a:solidFill>
              </a:rPr>
              <a:t>Микороганиздердің метагеномикалық анализы </a:t>
            </a:r>
          </a:p>
          <a:p>
            <a:pPr>
              <a:buFont typeface="Times New Roman" panose="02020603050405020304" pitchFamily="18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4400" dirty="0">
                <a:solidFill>
                  <a:srgbClr val="C00000"/>
                </a:solidFill>
                <a:latin typeface="Calibri" pitchFamily="32" charset="0"/>
              </a:rPr>
              <a:t>Азотты негіздер 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676400"/>
            <a:ext cx="6884987" cy="440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28600"/>
            <a:ext cx="8229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4400" dirty="0">
                <a:solidFill>
                  <a:srgbClr val="C00000"/>
                </a:solidFill>
                <a:latin typeface="Calibri" pitchFamily="32" charset="0"/>
              </a:rPr>
              <a:t>Нуклеозидтер</a:t>
            </a:r>
            <a:endParaRPr lang="en-US" altLang="en-US" sz="4400" dirty="0">
              <a:solidFill>
                <a:srgbClr val="C00000"/>
              </a:solidFill>
              <a:latin typeface="Calibri" pitchFamily="32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92125" indent="-457200" algn="ct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</a:pPr>
            <a:r>
              <a:rPr lang="kk-KZ" altLang="en-US" sz="2400" dirty="0">
                <a:solidFill>
                  <a:srgbClr val="C00000"/>
                </a:solidFill>
                <a:latin typeface="Calibri" pitchFamily="32" charset="0"/>
              </a:rPr>
              <a:t>Негізіне </a:t>
            </a:r>
            <a:r>
              <a:rPr lang="en-US" altLang="en-US" sz="2400" dirty="0">
                <a:solidFill>
                  <a:srgbClr val="C00000"/>
                </a:solidFill>
                <a:latin typeface="Calibri" pitchFamily="32" charset="0"/>
              </a:rPr>
              <a:t>2-</a:t>
            </a:r>
            <a:r>
              <a:rPr lang="kk-KZ" altLang="en-US" sz="2400" dirty="0">
                <a:solidFill>
                  <a:srgbClr val="C00000"/>
                </a:solidFill>
                <a:latin typeface="Calibri" pitchFamily="32" charset="0"/>
              </a:rPr>
              <a:t>диокси</a:t>
            </a:r>
            <a:r>
              <a:rPr lang="en-US" altLang="en-US" sz="2400" dirty="0">
                <a:solidFill>
                  <a:srgbClr val="C00000"/>
                </a:solidFill>
                <a:latin typeface="Calibri" pitchFamily="32" charset="0"/>
              </a:rPr>
              <a:t>-</a:t>
            </a:r>
            <a:r>
              <a:rPr lang="kk-KZ" altLang="en-US" sz="2400" dirty="0">
                <a:solidFill>
                  <a:srgbClr val="C00000"/>
                </a:solidFill>
                <a:latin typeface="Calibri" pitchFamily="32" charset="0"/>
              </a:rPr>
              <a:t>Д</a:t>
            </a:r>
            <a:r>
              <a:rPr lang="en-US" altLang="en-US" sz="2400" dirty="0">
                <a:solidFill>
                  <a:srgbClr val="C00000"/>
                </a:solidFill>
                <a:latin typeface="Calibri" pitchFamily="32" charset="0"/>
              </a:rPr>
              <a:t>-</a:t>
            </a:r>
            <a:r>
              <a:rPr lang="kk-KZ" altLang="en-US" sz="2400" dirty="0">
                <a:solidFill>
                  <a:srgbClr val="C00000"/>
                </a:solidFill>
                <a:latin typeface="Calibri" pitchFamily="32" charset="0"/>
              </a:rPr>
              <a:t>рибозаға 1-ші көміртекке қосылады </a:t>
            </a:r>
            <a:endParaRPr lang="en-US" altLang="en-US" sz="2400" dirty="0">
              <a:solidFill>
                <a:srgbClr val="C00000"/>
              </a:solidFill>
              <a:latin typeface="Calibri" pitchFamily="32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772400" cy="189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609600" y="3505200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4400" dirty="0">
                <a:solidFill>
                  <a:srgbClr val="C00000"/>
                </a:solidFill>
                <a:latin typeface="Calibri" pitchFamily="32" charset="0"/>
              </a:rPr>
              <a:t>Нуклеотид </a:t>
            </a:r>
            <a:endParaRPr lang="en-US" altLang="en-US" sz="4400" dirty="0">
              <a:solidFill>
                <a:srgbClr val="C00000"/>
              </a:solidFill>
              <a:latin typeface="Calibri" pitchFamily="32" charset="0"/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609600" y="4267200"/>
            <a:ext cx="822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 algn="ct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 altLang="en-US" sz="2000" dirty="0">
                <a:solidFill>
                  <a:srgbClr val="C00000"/>
                </a:solidFill>
              </a:rPr>
              <a:t>Нуклеозид 5-ші көміртекке қосылңған фосфат группасымен </a:t>
            </a:r>
            <a:endParaRPr lang="en-US" altLang="en-US" sz="2000" dirty="0">
              <a:solidFill>
                <a:srgbClr val="C00000"/>
              </a:solidFill>
            </a:endParaRPr>
          </a:p>
        </p:txBody>
      </p:sp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800600"/>
            <a:ext cx="7924800" cy="201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648200" y="2743200"/>
            <a:ext cx="1981200" cy="2133600"/>
          </a:xfrm>
          <a:prstGeom prst="rect">
            <a:avLst/>
          </a:prstGeom>
          <a:solidFill>
            <a:srgbClr val="000000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4400" dirty="0">
                <a:solidFill>
                  <a:srgbClr val="C00000"/>
                </a:solidFill>
                <a:latin typeface="Calibri" pitchFamily="32" charset="0"/>
              </a:rPr>
              <a:t>Фосфодиэфирлік байланыстар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22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 altLang="en-US" sz="3200" dirty="0">
                <a:solidFill>
                  <a:srgbClr val="C00000"/>
                </a:solidFill>
                <a:latin typeface="Calibri" pitchFamily="32" charset="0"/>
              </a:rPr>
              <a:t>ДНК полимераза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43200"/>
            <a:ext cx="1905000" cy="204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057400"/>
            <a:ext cx="1811338" cy="37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981200"/>
            <a:ext cx="41148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81000" y="3962400"/>
            <a:ext cx="2362200" cy="1600200"/>
          </a:xfrm>
          <a:prstGeom prst="rect">
            <a:avLst/>
          </a:prstGeom>
          <a:noFill/>
          <a:ln w="255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4000" dirty="0">
                <a:solidFill>
                  <a:srgbClr val="C00000"/>
                </a:solidFill>
                <a:latin typeface="Calibri" pitchFamily="32" charset="0"/>
              </a:rPr>
              <a:t>ДНК-ның бірінші реттік құрылымын анықтау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968375" indent="-51117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252538" indent="-512763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525588" indent="-51435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k-KZ" altLang="en-US" sz="3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Әдістері</a:t>
            </a:r>
            <a:r>
              <a:rPr lang="en-US" altLang="en-US" sz="3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  <a:endParaRPr lang="kk-KZ" altLang="en-US" sz="3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3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AutoNum type="arabicPeriod"/>
              <a:defRPr/>
            </a:pPr>
            <a:r>
              <a:rPr lang="kk-KZ" altLang="en-US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Тізбектің үзілуі немесе дидеокси әдіс</a:t>
            </a:r>
          </a:p>
          <a:p>
            <a:pPr lvl="3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kk-KZ" altLang="en-US" sz="2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Ф. Сэнгер әдісі</a:t>
            </a:r>
          </a:p>
          <a:p>
            <a:pPr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AutoNum type="arabicPeriod"/>
              <a:defRPr/>
            </a:pPr>
            <a:r>
              <a:rPr lang="ru-RU" altLang="en-US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Максам </a:t>
            </a:r>
            <a:r>
              <a:rPr lang="kk-KZ" altLang="en-US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және Гильберт әдісі</a:t>
            </a:r>
          </a:p>
          <a:p>
            <a:pPr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AutoNum type="arabicPeriod"/>
              <a:defRPr/>
            </a:pPr>
            <a:r>
              <a:rPr lang="kk-KZ" altLang="en-US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Шотган </a:t>
            </a:r>
            <a:r>
              <a:rPr lang="ru-RU" altLang="en-US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Shotgun</a:t>
            </a:r>
            <a:r>
              <a:rPr lang="ru-RU" altLang="en-US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kk-KZ" altLang="en-US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секвенирлеу әдісі</a:t>
            </a:r>
          </a:p>
          <a:p>
            <a:pPr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AutoNum type="arabicPeriod"/>
              <a:defRPr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kk-KZ" altLang="en-US" sz="2800" baseline="30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ші</a:t>
            </a:r>
            <a:r>
              <a:rPr lang="kk-KZ" altLang="en-US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ұрпақты секвенирлеу әдісі</a:t>
            </a:r>
          </a:p>
          <a:p>
            <a:pPr lvl="3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kk-KZ" altLang="en-US" sz="2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Пиросиквенирлеу</a:t>
            </a:r>
          </a:p>
          <a:p>
            <a:pPr lvl="2" eaLnBrk="1" hangingPunct="1">
              <a:spcBef>
                <a:spcPts val="600"/>
              </a:spcBef>
              <a:buSzPct val="100000"/>
              <a:defRPr/>
            </a:pPr>
            <a:endParaRPr lang="kk-KZ" altLang="en-US" sz="20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altLang="en-US" sz="4400" dirty="0">
                <a:solidFill>
                  <a:srgbClr val="C00000"/>
                </a:solidFill>
                <a:latin typeface="Calibri" pitchFamily="32" charset="0"/>
              </a:rPr>
              <a:t>Максам және Гильберттің химиялық әдісі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21336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 algn="just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kk-KZ" altLang="en-US" sz="2800" dirty="0">
                <a:solidFill>
                  <a:schemeClr val="accent5">
                    <a:lumMod val="50000"/>
                  </a:schemeClr>
                </a:solidFill>
                <a:latin typeface="Calibri" pitchFamily="32" charset="0"/>
              </a:rPr>
              <a:t>Бұл әдіс 4 азоттық негіздер бойынша 5’ ұшты радиоактивті белгісі бар ДНК-ның химиялық модификациясына негізделген. Арнайы төрт химиялық реакциялар арқылы азоттық негіздерді өзгеріске ұшыратып, </a:t>
            </a:r>
            <a:r>
              <a:rPr lang="kk-KZ" altLang="en-US" sz="2800" b="1" dirty="0">
                <a:solidFill>
                  <a:schemeClr val="accent5">
                    <a:lumMod val="50000"/>
                  </a:schemeClr>
                </a:solidFill>
                <a:latin typeface="Calibri" pitchFamily="32" charset="0"/>
              </a:rPr>
              <a:t>фосфодиэфирлік байланыстарды</a:t>
            </a:r>
            <a:r>
              <a:rPr lang="kk-KZ" altLang="en-US" sz="2800" dirty="0">
                <a:solidFill>
                  <a:schemeClr val="accent5">
                    <a:lumMod val="50000"/>
                  </a:schemeClr>
                </a:solidFill>
                <a:latin typeface="Calibri" pitchFamily="32" charset="0"/>
              </a:rPr>
              <a:t> </a:t>
            </a:r>
            <a:r>
              <a:rPr lang="kk-KZ" altLang="en-US" sz="2800" b="1" dirty="0">
                <a:solidFill>
                  <a:schemeClr val="accent5">
                    <a:lumMod val="50000"/>
                  </a:schemeClr>
                </a:solidFill>
                <a:latin typeface="Calibri" pitchFamily="32" charset="0"/>
              </a:rPr>
              <a:t>үзеді</a:t>
            </a:r>
            <a:r>
              <a:rPr lang="kk-KZ" altLang="en-US" sz="2800" dirty="0">
                <a:solidFill>
                  <a:schemeClr val="accent5">
                    <a:lumMod val="50000"/>
                  </a:schemeClr>
                </a:solidFill>
                <a:latin typeface="Calibri" pitchFamily="32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2282</TotalTime>
  <Words>756</Words>
  <Application>Microsoft Office PowerPoint</Application>
  <PresentationFormat>Экран (4:3)</PresentationFormat>
  <Paragraphs>237</Paragraphs>
  <Slides>30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Microsoft YaHei</vt:lpstr>
      <vt:lpstr>Calibri</vt:lpstr>
      <vt:lpstr>Times New Roman</vt:lpstr>
      <vt:lpstr>Arial Unicode MS</vt:lpstr>
      <vt:lpstr>Courier New</vt:lpstr>
      <vt:lpstr>Wingdings 2</vt:lpstr>
      <vt:lpstr>Официальная</vt:lpstr>
      <vt:lpstr>Слайд 1</vt:lpstr>
      <vt:lpstr>Слайд 2</vt:lpstr>
      <vt:lpstr>Слайд 3</vt:lpstr>
      <vt:lpstr>ДНК секвенерлеу әдісінің қолдануы: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Sequencing Methods</dc:title>
  <dc:creator>Owner</dc:creator>
  <cp:lastModifiedBy>u.urinbaeva</cp:lastModifiedBy>
  <cp:revision>145</cp:revision>
  <cp:lastPrinted>1601-01-01T00:00:00Z</cp:lastPrinted>
  <dcterms:created xsi:type="dcterms:W3CDTF">2010-02-15T20:00:29Z</dcterms:created>
  <dcterms:modified xsi:type="dcterms:W3CDTF">2018-10-23T05:41:53Z</dcterms:modified>
</cp:coreProperties>
</file>